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6"/>
  </p:notesMasterIdLst>
  <p:handoutMasterIdLst>
    <p:handoutMasterId r:id="rId37"/>
  </p:handoutMasterIdLst>
  <p:sldIdLst>
    <p:sldId id="257" r:id="rId5"/>
    <p:sldId id="412" r:id="rId6"/>
    <p:sldId id="427" r:id="rId7"/>
    <p:sldId id="413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14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391" r:id="rId3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588" y="-1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901395-E085-4F4B-8480-0D4D51470E22}" type="datetime1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6A5458-2F44-415F-9D8B-C167BD79D5BC}" type="datetime1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0A24FE-7EA0-4AB7-A794-AF7E7158E8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EB27F4A-103A-4702-9921-7D4D4413A207}" type="datetime1">
              <a:rPr lang="fr-FR" smtClean="0"/>
              <a:t>20/03/2024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r-FR" sz="4800"/>
              <a:t>3DFloat</a:t>
            </a: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/>
            </a:p>
          </p:txBody>
        </p:sp>
        <p:sp>
          <p:nvSpPr>
            <p:cNvPr id="36" name="Forme libre : Forme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contenu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Espace réservé d’image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orme libre : Forme 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orme libre : Forme 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/>
            </a:p>
          </p:txBody>
        </p:sp>
        <p:sp>
          <p:nvSpPr>
            <p:cNvPr id="36" name="Forme libre : Forme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e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fr-FR" sz="1600"/>
              <a:t>Cliquer pour ajouter du texte</a:t>
            </a:r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8" name="Espace réservé d’image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9" name="Espace réservé d’image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0" name="Espace réservé d’image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ut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ut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ronologie du tablea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orme libre 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0" name="Forme libre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1" name="Forme libre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12" name="Oval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r-FR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40" name="Titr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fr-FR"/>
              <a:t>Équipe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56" name="Espace réservé d’image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57" name="Espace réservé d’image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58" name="Espace réservé d’image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9" name="Espace réservé d’image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5" name="Espace réservé du texte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4" name="Espace réservé du texte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7" name="Espace réservé du texte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6" name="Espace réservé du texte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9" name="Espace réservé du texte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8" name="Espace réservé du texte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u 2 colonnes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1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2360" y="773723"/>
            <a:ext cx="4739640" cy="3222205"/>
          </a:xfrm>
        </p:spPr>
        <p:txBody>
          <a:bodyPr rtlCol="0" anchor="b" anchorCtr="0">
            <a:normAutofit fontScale="90000"/>
          </a:bodyPr>
          <a:lstStyle/>
          <a:p>
            <a:pPr algn="ctr" rtl="0"/>
            <a:r>
              <a:rPr lang="fr-FR" dirty="0">
                <a:latin typeface="Comic Sans MS" panose="030F0702030302020204" pitchFamily="66" charset="0"/>
              </a:rPr>
              <a:t> ASPECTS ENERGETIQUES DES PHENOMENES MECANIQUE</a:t>
            </a:r>
          </a:p>
        </p:txBody>
      </p:sp>
      <p:pic>
        <p:nvPicPr>
          <p:cNvPr id="14" name="Espace réservé d’image 13" descr="Arrière-plan numérique Point de données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6" name="Sous-titre 22">
            <a:extLst>
              <a:ext uri="{FF2B5EF4-FFF2-40B4-BE49-F238E27FC236}">
                <a16:creationId xmlns:a16="http://schemas.microsoft.com/office/drawing/2014/main" id="{32F868F7-BF30-5093-E588-A08C2505FF80}"/>
              </a:ext>
            </a:extLst>
          </p:cNvPr>
          <p:cNvSpPr txBox="1">
            <a:spLocks/>
          </p:cNvSpPr>
          <p:nvPr/>
        </p:nvSpPr>
        <p:spPr>
          <a:xfrm>
            <a:off x="7452360" y="5822830"/>
            <a:ext cx="4739640" cy="103516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Prof-TC</a:t>
            </a:r>
          </a:p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www.prof-tc.fr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4CCFCC0-0849-B9EC-070D-AB50CB52DCC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Travail d’une force non constante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1389DA8-691A-D8BD-FE1B-BE711AD1EEF6}"/>
                  </a:ext>
                </a:extLst>
              </p:cNvPr>
              <p:cNvSpPr txBox="1"/>
              <p:nvPr/>
            </p:nvSpPr>
            <p:spPr>
              <a:xfrm>
                <a:off x="0" y="482190"/>
                <a:ext cx="7541433" cy="4876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considère une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dont la valeur, la direction ou le sens changent lorsque son point d’application se déplace entre les points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400" b="1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 </a:t>
                </a:r>
                <a:endParaRPr lang="fr-FR" sz="2400" dirty="0"/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Une force quelconque peut toujours être considérée comme constante sur un déplacement élémentaire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dl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travail élémentaire, noté </a:t>
                </a:r>
                <a:r>
                  <a:rPr lang="fr-FR" sz="2400" b="1" dirty="0" err="1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d’une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durant un déplacement élémentaire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dl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pour expression: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b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dl</m:t>
                          </m:r>
                        </m:e>
                      </m:acc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1389DA8-691A-D8BD-FE1B-BE711AD1E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2190"/>
                <a:ext cx="7541433" cy="4876656"/>
              </a:xfrm>
              <a:prstGeom prst="rect">
                <a:avLst/>
              </a:prstGeom>
              <a:blipFill>
                <a:blip r:embed="rId2"/>
                <a:stretch>
                  <a:fillRect l="-1213" r="-12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>
            <a:extLst>
              <a:ext uri="{FF2B5EF4-FFF2-40B4-BE49-F238E27FC236}">
                <a16:creationId xmlns:a16="http://schemas.microsoft.com/office/drawing/2014/main" id="{9F1EE472-EE6B-39CD-0723-6BE64DF52F77}"/>
              </a:ext>
            </a:extLst>
          </p:cNvPr>
          <p:cNvGrpSpPr/>
          <p:nvPr/>
        </p:nvGrpSpPr>
        <p:grpSpPr>
          <a:xfrm>
            <a:off x="7816645" y="956452"/>
            <a:ext cx="4179010" cy="3979342"/>
            <a:chOff x="0" y="166391"/>
            <a:chExt cx="3220076" cy="1569464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A2EDB22-E28E-5FE5-1C7B-CBCE0ED34193}"/>
                </a:ext>
              </a:extLst>
            </p:cNvPr>
            <p:cNvGrpSpPr/>
            <p:nvPr/>
          </p:nvGrpSpPr>
          <p:grpSpPr>
            <a:xfrm>
              <a:off x="144856" y="347421"/>
              <a:ext cx="2902054" cy="1279449"/>
              <a:chOff x="0" y="347532"/>
              <a:chExt cx="2902428" cy="1279857"/>
            </a:xfrm>
          </p:grpSpPr>
          <p:sp>
            <p:nvSpPr>
              <p:cNvPr id="18" name="Forme libre 19">
                <a:extLst>
                  <a:ext uri="{FF2B5EF4-FFF2-40B4-BE49-F238E27FC236}">
                    <a16:creationId xmlns:a16="http://schemas.microsoft.com/office/drawing/2014/main" id="{5AF27C0A-37D0-C774-4979-E463B41C4525}"/>
                  </a:ext>
                </a:extLst>
              </p:cNvPr>
              <p:cNvSpPr/>
              <p:nvPr/>
            </p:nvSpPr>
            <p:spPr>
              <a:xfrm>
                <a:off x="0" y="448147"/>
                <a:ext cx="2902428" cy="1179242"/>
              </a:xfrm>
              <a:custGeom>
                <a:avLst/>
                <a:gdLst>
                  <a:gd name="connsiteX0" fmla="*/ 0 w 2902641"/>
                  <a:gd name="connsiteY0" fmla="*/ 341972 h 1179418"/>
                  <a:gd name="connsiteX1" fmla="*/ 620163 w 2902641"/>
                  <a:gd name="connsiteY1" fmla="*/ 2467 h 1179418"/>
                  <a:gd name="connsiteX2" fmla="*/ 1923862 w 2902641"/>
                  <a:gd name="connsiteY2" fmla="*/ 183537 h 1179418"/>
                  <a:gd name="connsiteX3" fmla="*/ 2498757 w 2902641"/>
                  <a:gd name="connsiteY3" fmla="*/ 83949 h 1179418"/>
                  <a:gd name="connsiteX4" fmla="*/ 2847315 w 2902641"/>
                  <a:gd name="connsiteY4" fmla="*/ 532095 h 1179418"/>
                  <a:gd name="connsiteX5" fmla="*/ 2897109 w 2902641"/>
                  <a:gd name="connsiteY5" fmla="*/ 1179418 h 11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2641" h="1179418">
                    <a:moveTo>
                      <a:pt x="0" y="341972"/>
                    </a:moveTo>
                    <a:cubicBezTo>
                      <a:pt x="149759" y="185422"/>
                      <a:pt x="299519" y="28873"/>
                      <a:pt x="620163" y="2467"/>
                    </a:cubicBezTo>
                    <a:cubicBezTo>
                      <a:pt x="940807" y="-23939"/>
                      <a:pt x="1610763" y="169957"/>
                      <a:pt x="1923862" y="183537"/>
                    </a:cubicBezTo>
                    <a:cubicBezTo>
                      <a:pt x="2236961" y="197117"/>
                      <a:pt x="2344848" y="25856"/>
                      <a:pt x="2498757" y="83949"/>
                    </a:cubicBezTo>
                    <a:cubicBezTo>
                      <a:pt x="2652666" y="142042"/>
                      <a:pt x="2780923" y="349517"/>
                      <a:pt x="2847315" y="532095"/>
                    </a:cubicBezTo>
                    <a:cubicBezTo>
                      <a:pt x="2913707" y="714673"/>
                      <a:pt x="2905408" y="947045"/>
                      <a:pt x="2897109" y="117941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2400"/>
              </a:p>
            </p:txBody>
          </p: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214EC125-2123-B56C-5A51-E93B3004DD5B}"/>
                  </a:ext>
                </a:extLst>
              </p:cNvPr>
              <p:cNvCxnSpPr/>
              <p:nvPr/>
            </p:nvCxnSpPr>
            <p:spPr>
              <a:xfrm flipV="1">
                <a:off x="923452" y="347532"/>
                <a:ext cx="647065" cy="12687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5382F740-D1FA-3B43-1B23-29F4CA28E7DD}"/>
                  </a:ext>
                </a:extLst>
              </p:cNvPr>
              <p:cNvCxnSpPr/>
              <p:nvPr/>
            </p:nvCxnSpPr>
            <p:spPr>
              <a:xfrm>
                <a:off x="937033" y="475307"/>
                <a:ext cx="271145" cy="3111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EECCED6-8C37-BC2C-081E-578F6BAB5566}"/>
                </a:ext>
              </a:extLst>
            </p:cNvPr>
            <p:cNvGrpSpPr/>
            <p:nvPr/>
          </p:nvGrpSpPr>
          <p:grpSpPr>
            <a:xfrm>
              <a:off x="0" y="166391"/>
              <a:ext cx="3220076" cy="1569464"/>
              <a:chOff x="0" y="21535"/>
              <a:chExt cx="3220076" cy="1569464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957143DB-CA79-DB75-2576-CA6707261370}"/>
                  </a:ext>
                </a:extLst>
              </p:cNvPr>
              <p:cNvGrpSpPr/>
              <p:nvPr/>
            </p:nvGrpSpPr>
            <p:grpSpPr>
              <a:xfrm>
                <a:off x="0" y="532395"/>
                <a:ext cx="3220076" cy="1058604"/>
                <a:chOff x="-38746" y="393826"/>
                <a:chExt cx="3220964" cy="1059903"/>
              </a:xfrm>
            </p:grpSpPr>
            <p:sp>
              <p:nvSpPr>
                <p:cNvPr id="16" name="Zone de texte 27">
                  <a:extLst>
                    <a:ext uri="{FF2B5EF4-FFF2-40B4-BE49-F238E27FC236}">
                      <a16:creationId xmlns:a16="http://schemas.microsoft.com/office/drawing/2014/main" id="{E8BBFF48-4551-7761-57C4-F808D6399612}"/>
                    </a:ext>
                  </a:extLst>
                </p:cNvPr>
                <p:cNvSpPr txBox="1"/>
                <p:nvPr/>
              </p:nvSpPr>
              <p:spPr>
                <a:xfrm>
                  <a:off x="-38746" y="393826"/>
                  <a:ext cx="145088" cy="254635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Zone de texte 28">
                  <a:extLst>
                    <a:ext uri="{FF2B5EF4-FFF2-40B4-BE49-F238E27FC236}">
                      <a16:creationId xmlns:a16="http://schemas.microsoft.com/office/drawing/2014/main" id="{35327196-77FB-0131-7372-A9C3E92F87B8}"/>
                    </a:ext>
                  </a:extLst>
                </p:cNvPr>
                <p:cNvSpPr txBox="1"/>
                <p:nvPr/>
              </p:nvSpPr>
              <p:spPr>
                <a:xfrm>
                  <a:off x="3037438" y="1199094"/>
                  <a:ext cx="144780" cy="254635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fr-F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Zone de texte 231">
                    <a:extLst>
                      <a:ext uri="{FF2B5EF4-FFF2-40B4-BE49-F238E27FC236}">
                        <a16:creationId xmlns:a16="http://schemas.microsoft.com/office/drawing/2014/main" id="{AB89AC87-33BB-356F-DDB7-9A958955434A}"/>
                      </a:ext>
                    </a:extLst>
                  </p:cNvPr>
                  <p:cNvSpPr txBox="1"/>
                  <p:nvPr/>
                </p:nvSpPr>
                <p:spPr>
                  <a:xfrm>
                    <a:off x="1755693" y="21535"/>
                    <a:ext cx="252095" cy="254000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Zone de texte 231">
                    <a:extLst>
                      <a:ext uri="{FF2B5EF4-FFF2-40B4-BE49-F238E27FC236}">
                        <a16:creationId xmlns:a16="http://schemas.microsoft.com/office/drawing/2014/main" id="{AB89AC87-33BB-356F-DDB7-9A95895543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5693" y="21535"/>
                    <a:ext cx="252095" cy="2540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Zone de texte 234">
                    <a:extLst>
                      <a:ext uri="{FF2B5EF4-FFF2-40B4-BE49-F238E27FC236}">
                        <a16:creationId xmlns:a16="http://schemas.microsoft.com/office/drawing/2014/main" id="{1AB2FB70-3941-A4E7-CEFA-A0B4A1AEBB97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989" y="393826"/>
                    <a:ext cx="294005" cy="254000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dl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Zone de texte 234">
                    <a:extLst>
                      <a:ext uri="{FF2B5EF4-FFF2-40B4-BE49-F238E27FC236}">
                        <a16:creationId xmlns:a16="http://schemas.microsoft.com/office/drawing/2014/main" id="{1AB2FB70-3941-A4E7-CEFA-A0B4A1AEBB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989" y="393826"/>
                    <a:ext cx="294005" cy="2540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8656A1B6-ED0D-3A56-9CE1-7D376C35D599}"/>
                  </a:ext>
                </a:extLst>
              </p:cNvPr>
              <p:cNvSpPr txBox="1"/>
              <p:nvPr/>
            </p:nvSpPr>
            <p:spPr>
              <a:xfrm>
                <a:off x="0" y="5147656"/>
                <a:ext cx="12192000" cy="1798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travail global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fr-FR" sz="24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la somme de ses travaux élémentaires </a:t>
                </a:r>
                <a:r>
                  <a:rPr lang="fr-FR" sz="2400" b="1" dirty="0" err="1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Symbol" panose="05050102010706020507" pitchFamily="18" charset="2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8656A1B6-ED0D-3A56-9CE1-7D376C35D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7656"/>
                <a:ext cx="12192000" cy="1798569"/>
              </a:xfrm>
              <a:prstGeom prst="rect">
                <a:avLst/>
              </a:prstGeom>
              <a:blipFill>
                <a:blip r:embed="rId5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80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24B1CA7C-DC8B-628D-2022-443D0010C42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travail de la force exercée sur un ressort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B404015-5020-C3EF-7338-E03FB513D7AC}"/>
                  </a:ext>
                </a:extLst>
              </p:cNvPr>
              <p:cNvSpPr txBox="1"/>
              <p:nvPr/>
            </p:nvSpPr>
            <p:spPr>
              <a:xfrm>
                <a:off x="0" y="536116"/>
                <a:ext cx="12192000" cy="2453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force de contact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op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qui modélise l’action exercée par un opérateur sur l’extrémité libre d’un ressort pour le comprimer ou l’étire, est opposée à la force de rappel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exercée par le ressort.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choisit un axe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x’x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parallèle à l’axe du ressort, d’origine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correspondant à la position de repos de l’extrémité libre du ressort et de vecteur unitaire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B404015-5020-C3EF-7338-E03FB513D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116"/>
                <a:ext cx="12192000" cy="2453172"/>
              </a:xfrm>
              <a:prstGeom prst="rect">
                <a:avLst/>
              </a:prstGeom>
              <a:blipFill>
                <a:blip r:embed="rId2"/>
                <a:stretch>
                  <a:fillRect l="-750" r="-750" b="-49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06AC89FD-1383-6485-4CC7-4E7E7CA21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779" y="3044714"/>
            <a:ext cx="7172441" cy="376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0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792FDF3-DA8D-90A5-9D52-C26C21AD7946}"/>
                  </a:ext>
                </a:extLst>
              </p:cNvPr>
              <p:cNvSpPr txBox="1"/>
              <p:nvPr/>
            </p:nvSpPr>
            <p:spPr>
              <a:xfrm>
                <a:off x="0" y="-9832"/>
                <a:ext cx="12192000" cy="6899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Les forces de rappel et de contact s’écrivent alors</a:t>
                </a:r>
                <a:r>
                  <a:rPr lang="fr-FR" sz="24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fr-FR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</m:d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et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op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</m:d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24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Ces forces sont toujours colinéaire au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mais sa valeur dépend de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son sens change au cours du mouvement selon le signe de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24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 déplacement se décompose en déplacements élémentaires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dl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colinéaires au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que l’on peut donc noter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dl</m:t>
                        </m:r>
                      </m:e>
                    </m:acc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dx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24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travail global de la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op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lors du déplacement de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la somme infinie suivante: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op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op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dl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</m:e>
                      </m:nary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792FDF3-DA8D-90A5-9D52-C26C21AD7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9832"/>
                <a:ext cx="12192000" cy="6899709"/>
              </a:xfrm>
              <a:prstGeom prst="rect">
                <a:avLst/>
              </a:prstGeom>
              <a:blipFill>
                <a:blip r:embed="rId2"/>
                <a:stretch>
                  <a:fillRect l="-750" t="-618" r="-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14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CD81AB10-A90F-E51A-8977-D4677B86214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528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op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op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dl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</m:e>
                      </m:nary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Or, la quantité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k.x.dx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représente l’aire du rectangle bleu sur la figure suivante.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CD81AB10-A90F-E51A-8977-D4677B862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28688"/>
              </a:xfrm>
              <a:prstGeom prst="rect">
                <a:avLst/>
              </a:prstGeom>
              <a:blipFill>
                <a:blip r:embed="rId2"/>
                <a:stretch>
                  <a:fillRect l="-750" b="-79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e 42">
            <a:extLst>
              <a:ext uri="{FF2B5EF4-FFF2-40B4-BE49-F238E27FC236}">
                <a16:creationId xmlns:a16="http://schemas.microsoft.com/office/drawing/2014/main" id="{00018FE8-003A-7E74-C29E-CCC36B6F0A8E}"/>
              </a:ext>
            </a:extLst>
          </p:cNvPr>
          <p:cNvGrpSpPr/>
          <p:nvPr/>
        </p:nvGrpSpPr>
        <p:grpSpPr>
          <a:xfrm>
            <a:off x="2367311" y="1874273"/>
            <a:ext cx="7457377" cy="4025081"/>
            <a:chOff x="-26070" y="0"/>
            <a:chExt cx="3247450" cy="1753003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CFC3188D-69E4-402C-52C3-6E81C9C077F3}"/>
                </a:ext>
              </a:extLst>
            </p:cNvPr>
            <p:cNvGrpSpPr/>
            <p:nvPr/>
          </p:nvGrpSpPr>
          <p:grpSpPr>
            <a:xfrm>
              <a:off x="506994" y="0"/>
              <a:ext cx="2711437" cy="1748476"/>
              <a:chOff x="0" y="0"/>
              <a:chExt cx="2711437" cy="1748476"/>
            </a:xfrm>
          </p:grpSpPr>
          <p:sp>
            <p:nvSpPr>
              <p:cNvPr id="73" name="Zone de texte 455">
                <a:extLst>
                  <a:ext uri="{FF2B5EF4-FFF2-40B4-BE49-F238E27FC236}">
                    <a16:creationId xmlns:a16="http://schemas.microsoft.com/office/drawing/2014/main" id="{6050E2F9-1C25-548C-D215-DB33CB0F64E6}"/>
                  </a:ext>
                </a:extLst>
              </p:cNvPr>
              <p:cNvSpPr txBox="1"/>
              <p:nvPr/>
            </p:nvSpPr>
            <p:spPr>
              <a:xfrm>
                <a:off x="1738265" y="977775"/>
                <a:ext cx="217170" cy="2184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>
                    <a:solidFill>
                      <a:srgbClr val="FF0000"/>
                    </a:solidFill>
                    <a:effectLst/>
                    <a:latin typeface="Lucida Calligraphy" panose="030101010101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Zone de texte 456">
                <a:extLst>
                  <a:ext uri="{FF2B5EF4-FFF2-40B4-BE49-F238E27FC236}">
                    <a16:creationId xmlns:a16="http://schemas.microsoft.com/office/drawing/2014/main" id="{52D24D16-CEAF-142F-F06A-82C44C2FDCF2}"/>
                  </a:ext>
                </a:extLst>
              </p:cNvPr>
              <p:cNvSpPr txBox="1"/>
              <p:nvPr/>
            </p:nvSpPr>
            <p:spPr>
              <a:xfrm rot="19966850">
                <a:off x="2136618" y="181070"/>
                <a:ext cx="469265" cy="21844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y=k.x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Zone de texte 459">
                <a:extLst>
                  <a:ext uri="{FF2B5EF4-FFF2-40B4-BE49-F238E27FC236}">
                    <a16:creationId xmlns:a16="http://schemas.microsoft.com/office/drawing/2014/main" id="{5AA4318A-738A-F51C-CF93-56A38F6B31CF}"/>
                  </a:ext>
                </a:extLst>
              </p:cNvPr>
              <p:cNvSpPr txBox="1"/>
              <p:nvPr/>
            </p:nvSpPr>
            <p:spPr>
              <a:xfrm>
                <a:off x="36214" y="1484769"/>
                <a:ext cx="180975" cy="21844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Zone de texte 462">
                <a:extLst>
                  <a:ext uri="{FF2B5EF4-FFF2-40B4-BE49-F238E27FC236}">
                    <a16:creationId xmlns:a16="http://schemas.microsoft.com/office/drawing/2014/main" id="{80A365BD-BB73-43DE-2E81-C0AB11E48E44}"/>
                  </a:ext>
                </a:extLst>
              </p:cNvPr>
              <p:cNvSpPr txBox="1"/>
              <p:nvPr/>
            </p:nvSpPr>
            <p:spPr>
              <a:xfrm>
                <a:off x="2566657" y="1530036"/>
                <a:ext cx="144780" cy="21844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Zone de texte 468">
                <a:extLst>
                  <a:ext uri="{FF2B5EF4-FFF2-40B4-BE49-F238E27FC236}">
                    <a16:creationId xmlns:a16="http://schemas.microsoft.com/office/drawing/2014/main" id="{BEDEFF69-5EF2-6AE6-7B35-234243694BA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3510" cy="218440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6B30EE08-EC07-0491-D9A7-86C4D2224E90}"/>
                </a:ext>
              </a:extLst>
            </p:cNvPr>
            <p:cNvGrpSpPr/>
            <p:nvPr/>
          </p:nvGrpSpPr>
          <p:grpSpPr>
            <a:xfrm>
              <a:off x="-26070" y="72428"/>
              <a:ext cx="3247450" cy="1680575"/>
              <a:chOff x="-26070" y="0"/>
              <a:chExt cx="3247450" cy="1680575"/>
            </a:xfrm>
          </p:grpSpPr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0E91AE0B-C0C7-9AF7-FE36-42C175C06AA2}"/>
                  </a:ext>
                </a:extLst>
              </p:cNvPr>
              <p:cNvGrpSpPr/>
              <p:nvPr/>
            </p:nvGrpSpPr>
            <p:grpSpPr>
              <a:xfrm>
                <a:off x="688063" y="0"/>
                <a:ext cx="2533317" cy="1457608"/>
                <a:chOff x="0" y="0"/>
                <a:chExt cx="2533317" cy="1457608"/>
              </a:xfrm>
            </p:grpSpPr>
            <p:sp>
              <p:nvSpPr>
                <p:cNvPr id="57" name="Forme libre 452">
                  <a:extLst>
                    <a:ext uri="{FF2B5EF4-FFF2-40B4-BE49-F238E27FC236}">
                      <a16:creationId xmlns:a16="http://schemas.microsoft.com/office/drawing/2014/main" id="{7E0EAC6F-2F65-78C6-2BEB-7E923C3AD862}"/>
                    </a:ext>
                  </a:extLst>
                </p:cNvPr>
                <p:cNvSpPr/>
                <p:nvPr/>
              </p:nvSpPr>
              <p:spPr>
                <a:xfrm>
                  <a:off x="864606" y="443620"/>
                  <a:ext cx="1163370" cy="1004935"/>
                </a:xfrm>
                <a:custGeom>
                  <a:avLst/>
                  <a:gdLst>
                    <a:gd name="connsiteX0" fmla="*/ 9054 w 1163370"/>
                    <a:gd name="connsiteY0" fmla="*/ 1004935 h 1004935"/>
                    <a:gd name="connsiteX1" fmla="*/ 0 w 1163370"/>
                    <a:gd name="connsiteY1" fmla="*/ 574895 h 1004935"/>
                    <a:gd name="connsiteX2" fmla="*/ 1158844 w 1163370"/>
                    <a:gd name="connsiteY2" fmla="*/ 0 h 1004935"/>
                    <a:gd name="connsiteX3" fmla="*/ 1163370 w 1163370"/>
                    <a:gd name="connsiteY3" fmla="*/ 1004935 h 1004935"/>
                    <a:gd name="connsiteX4" fmla="*/ 9054 w 1163370"/>
                    <a:gd name="connsiteY4" fmla="*/ 1004935 h 1004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370" h="1004935">
                      <a:moveTo>
                        <a:pt x="9054" y="1004935"/>
                      </a:moveTo>
                      <a:lnTo>
                        <a:pt x="0" y="574895"/>
                      </a:lnTo>
                      <a:lnTo>
                        <a:pt x="1158844" y="0"/>
                      </a:lnTo>
                      <a:cubicBezTo>
                        <a:pt x="1160353" y="334978"/>
                        <a:pt x="1161861" y="669957"/>
                        <a:pt x="1163370" y="1004935"/>
                      </a:cubicBezTo>
                      <a:lnTo>
                        <a:pt x="9054" y="1004935"/>
                      </a:lnTo>
                      <a:close/>
                    </a:path>
                  </a:pathLst>
                </a:custGeom>
                <a:solidFill>
                  <a:srgbClr val="FFCCFF"/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2400"/>
                </a:p>
              </p:txBody>
            </p:sp>
            <p:sp>
              <p:nvSpPr>
                <p:cNvPr id="58" name="Forme libre 453">
                  <a:extLst>
                    <a:ext uri="{FF2B5EF4-FFF2-40B4-BE49-F238E27FC236}">
                      <a16:creationId xmlns:a16="http://schemas.microsoft.com/office/drawing/2014/main" id="{977B1936-1CD5-F923-19CD-328EE450A24C}"/>
                    </a:ext>
                  </a:extLst>
                </p:cNvPr>
                <p:cNvSpPr/>
                <p:nvPr/>
              </p:nvSpPr>
              <p:spPr>
                <a:xfrm>
                  <a:off x="1303699" y="765018"/>
                  <a:ext cx="72428" cy="692590"/>
                </a:xfrm>
                <a:custGeom>
                  <a:avLst/>
                  <a:gdLst>
                    <a:gd name="connsiteX0" fmla="*/ 4527 w 72428"/>
                    <a:gd name="connsiteY0" fmla="*/ 692590 h 692590"/>
                    <a:gd name="connsiteX1" fmla="*/ 0 w 72428"/>
                    <a:gd name="connsiteY1" fmla="*/ 40741 h 692590"/>
                    <a:gd name="connsiteX2" fmla="*/ 72428 w 72428"/>
                    <a:gd name="connsiteY2" fmla="*/ 0 h 692590"/>
                    <a:gd name="connsiteX3" fmla="*/ 72428 w 72428"/>
                    <a:gd name="connsiteY3" fmla="*/ 683537 h 692590"/>
                    <a:gd name="connsiteX4" fmla="*/ 4527 w 72428"/>
                    <a:gd name="connsiteY4" fmla="*/ 692590 h 692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428" h="692590">
                      <a:moveTo>
                        <a:pt x="4527" y="692590"/>
                      </a:moveTo>
                      <a:lnTo>
                        <a:pt x="0" y="40741"/>
                      </a:lnTo>
                      <a:lnTo>
                        <a:pt x="72428" y="0"/>
                      </a:lnTo>
                      <a:lnTo>
                        <a:pt x="72428" y="683537"/>
                      </a:lnTo>
                      <a:lnTo>
                        <a:pt x="4527" y="692590"/>
                      </a:lnTo>
                      <a:close/>
                    </a:path>
                  </a:pathLst>
                </a:custGeom>
                <a:solidFill>
                  <a:srgbClr val="1F497D">
                    <a:lumMod val="40000"/>
                    <a:lumOff val="60000"/>
                  </a:srgbClr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2400"/>
                </a:p>
              </p:txBody>
            </p:sp>
            <p:grpSp>
              <p:nvGrpSpPr>
                <p:cNvPr id="59" name="Groupe 58">
                  <a:extLst>
                    <a:ext uri="{FF2B5EF4-FFF2-40B4-BE49-F238E27FC236}">
                      <a16:creationId xmlns:a16="http://schemas.microsoft.com/office/drawing/2014/main" id="{6520C9E4-6184-047D-A3A2-82A504637E1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533317" cy="1447165"/>
                  <a:chOff x="0" y="0"/>
                  <a:chExt cx="2533317" cy="1447165"/>
                </a:xfrm>
              </p:grpSpPr>
              <p:grpSp>
                <p:nvGrpSpPr>
                  <p:cNvPr id="60" name="Groupe 59">
                    <a:extLst>
                      <a:ext uri="{FF2B5EF4-FFF2-40B4-BE49-F238E27FC236}">
                        <a16:creationId xmlns:a16="http://schemas.microsoft.com/office/drawing/2014/main" id="{48C3FE25-C81A-0E42-4E24-42FFC76442D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533317" cy="1447165"/>
                    <a:chOff x="0" y="435591"/>
                    <a:chExt cx="2533317" cy="1447530"/>
                  </a:xfrm>
                </p:grpSpPr>
                <p:cxnSp>
                  <p:nvCxnSpPr>
                    <p:cNvPr id="70" name="Connecteur droit avec flèche 69">
                      <a:extLst>
                        <a:ext uri="{FF2B5EF4-FFF2-40B4-BE49-F238E27FC236}">
                          <a16:creationId xmlns:a16="http://schemas.microsoft.com/office/drawing/2014/main" id="{033A1A60-1A42-C226-39A5-A04B85C9EC6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0" y="435591"/>
                      <a:ext cx="0" cy="1444933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71" name="Connecteur droit avec flèche 70">
                      <a:extLst>
                        <a:ext uri="{FF2B5EF4-FFF2-40B4-BE49-F238E27FC236}">
                          <a16:creationId xmlns:a16="http://schemas.microsoft.com/office/drawing/2014/main" id="{CC81E6C2-93F7-20B0-9715-3150C6BC2C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883121"/>
                      <a:ext cx="2533317" cy="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72" name="Connecteur droit 71">
                      <a:extLst>
                        <a:ext uri="{FF2B5EF4-FFF2-40B4-BE49-F238E27FC236}">
                          <a16:creationId xmlns:a16="http://schemas.microsoft.com/office/drawing/2014/main" id="{41D08AF6-0990-78C1-8CB8-45C8EA270E4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0" y="652761"/>
                      <a:ext cx="2460048" cy="1225861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1" name="Groupe 60">
                    <a:extLst>
                      <a:ext uri="{FF2B5EF4-FFF2-40B4-BE49-F238E27FC236}">
                        <a16:creationId xmlns:a16="http://schemas.microsoft.com/office/drawing/2014/main" id="{9651201A-CC9C-A183-5FE4-A1778059278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434567"/>
                    <a:ext cx="2027976" cy="1011969"/>
                    <a:chOff x="0" y="0"/>
                    <a:chExt cx="2027976" cy="1011969"/>
                  </a:xfrm>
                </p:grpSpPr>
                <p:cxnSp>
                  <p:nvCxnSpPr>
                    <p:cNvPr id="62" name="Connecteur droit 61">
                      <a:extLst>
                        <a:ext uri="{FF2B5EF4-FFF2-40B4-BE49-F238E27FC236}">
                          <a16:creationId xmlns:a16="http://schemas.microsoft.com/office/drawing/2014/main" id="{2A0EBD45-C4F8-493F-1EC2-3A700C25B98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869133" y="579421"/>
                      <a:ext cx="0" cy="42926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63" name="Connecteur droit 62">
                      <a:extLst>
                        <a:ext uri="{FF2B5EF4-FFF2-40B4-BE49-F238E27FC236}">
                          <a16:creationId xmlns:a16="http://schemas.microsoft.com/office/drawing/2014/main" id="{925A8C75-CE37-CE5E-3047-C9D38B07999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03699" y="362138"/>
                      <a:ext cx="0" cy="649605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64" name="Connecteur droit 63">
                      <a:extLst>
                        <a:ext uri="{FF2B5EF4-FFF2-40B4-BE49-F238E27FC236}">
                          <a16:creationId xmlns:a16="http://schemas.microsoft.com/office/drawing/2014/main" id="{E178AC78-CCAB-28A5-0357-2B8F26BA9FA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76127" y="325924"/>
                      <a:ext cx="0" cy="686045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65" name="Connecteur droit 64">
                      <a:extLst>
                        <a:ext uri="{FF2B5EF4-FFF2-40B4-BE49-F238E27FC236}">
                          <a16:creationId xmlns:a16="http://schemas.microsoft.com/office/drawing/2014/main" id="{3B8FACD1-103E-0232-31C5-091C58BF68B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027976" y="0"/>
                      <a:ext cx="0" cy="101180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66" name="Connecteur droit 65">
                      <a:extLst>
                        <a:ext uri="{FF2B5EF4-FFF2-40B4-BE49-F238E27FC236}">
                          <a16:creationId xmlns:a16="http://schemas.microsoft.com/office/drawing/2014/main" id="{1B6593F5-8519-6FF5-4536-FB9C50223FB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0" y="0"/>
                      <a:ext cx="2027976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67" name="Connecteur droit 66">
                      <a:extLst>
                        <a:ext uri="{FF2B5EF4-FFF2-40B4-BE49-F238E27FC236}">
                          <a16:creationId xmlns:a16="http://schemas.microsoft.com/office/drawing/2014/main" id="{8309EACC-9D2E-C84F-3013-602A62572BD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0" y="325924"/>
                      <a:ext cx="1376127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68" name="Connecteur droit 67">
                      <a:extLst>
                        <a:ext uri="{FF2B5EF4-FFF2-40B4-BE49-F238E27FC236}">
                          <a16:creationId xmlns:a16="http://schemas.microsoft.com/office/drawing/2014/main" id="{84E98DED-0F8E-62D2-B3A0-9F53C9428FC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0" y="362138"/>
                      <a:ext cx="1303699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69" name="Connecteur droit 68">
                      <a:extLst>
                        <a:ext uri="{FF2B5EF4-FFF2-40B4-BE49-F238E27FC236}">
                          <a16:creationId xmlns:a16="http://schemas.microsoft.com/office/drawing/2014/main" id="{F82373B4-AC9F-6B78-4368-497A583BC9A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0" y="579421"/>
                      <a:ext cx="86913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dash"/>
                    </a:ln>
                    <a:effectLst/>
                  </p:spPr>
                </p:cxnSp>
              </p:grpSp>
            </p:grp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6F78DD20-95D5-44F8-7815-A2FE368BD66C}"/>
                  </a:ext>
                </a:extLst>
              </p:cNvPr>
              <p:cNvGrpSpPr/>
              <p:nvPr/>
            </p:nvGrpSpPr>
            <p:grpSpPr>
              <a:xfrm>
                <a:off x="-26070" y="321398"/>
                <a:ext cx="2849368" cy="1359177"/>
                <a:chOff x="-26070" y="0"/>
                <a:chExt cx="2849368" cy="1359177"/>
              </a:xfrm>
            </p:grpSpPr>
            <p:sp>
              <p:nvSpPr>
                <p:cNvPr id="48" name="Zone de texte 458">
                  <a:extLst>
                    <a:ext uri="{FF2B5EF4-FFF2-40B4-BE49-F238E27FC236}">
                      <a16:creationId xmlns:a16="http://schemas.microsoft.com/office/drawing/2014/main" id="{072D8DF9-3AD7-3552-A9DF-14EC5F8BCF0E}"/>
                    </a:ext>
                  </a:extLst>
                </p:cNvPr>
                <p:cNvSpPr txBox="1"/>
                <p:nvPr/>
              </p:nvSpPr>
              <p:spPr>
                <a:xfrm>
                  <a:off x="1448554" y="1140737"/>
                  <a:ext cx="216535" cy="218440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  <a:r>
                    <a:rPr lang="fr-FR" sz="2400" b="1" baseline="-2500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Zone de texte 461">
                  <a:extLst>
                    <a:ext uri="{FF2B5EF4-FFF2-40B4-BE49-F238E27FC236}">
                      <a16:creationId xmlns:a16="http://schemas.microsoft.com/office/drawing/2014/main" id="{D0BBE8F9-615F-D9BF-C931-38D8E46AB13E}"/>
                    </a:ext>
                  </a:extLst>
                </p:cNvPr>
                <p:cNvSpPr txBox="1"/>
                <p:nvPr/>
              </p:nvSpPr>
              <p:spPr>
                <a:xfrm>
                  <a:off x="2607398" y="1136210"/>
                  <a:ext cx="215900" cy="218440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  <a:r>
                    <a:rPr lang="fr-FR" sz="2400" b="1" baseline="-2500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0" name="Groupe 49">
                  <a:extLst>
                    <a:ext uri="{FF2B5EF4-FFF2-40B4-BE49-F238E27FC236}">
                      <a16:creationId xmlns:a16="http://schemas.microsoft.com/office/drawing/2014/main" id="{5B22B4B6-F99C-25A1-56A5-419B380E6B54}"/>
                    </a:ext>
                  </a:extLst>
                </p:cNvPr>
                <p:cNvGrpSpPr/>
                <p:nvPr/>
              </p:nvGrpSpPr>
              <p:grpSpPr>
                <a:xfrm>
                  <a:off x="-26070" y="0"/>
                  <a:ext cx="664210" cy="815969"/>
                  <a:chOff x="-26070" y="0"/>
                  <a:chExt cx="664210" cy="815969"/>
                </a:xfrm>
              </p:grpSpPr>
              <p:sp>
                <p:nvSpPr>
                  <p:cNvPr id="53" name="Zone de texte 457">
                    <a:extLst>
                      <a:ext uri="{FF2B5EF4-FFF2-40B4-BE49-F238E27FC236}">
                        <a16:creationId xmlns:a16="http://schemas.microsoft.com/office/drawing/2014/main" id="{5591512D-DB28-15F0-62C1-DF870BBB3F6B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1" y="0"/>
                    <a:ext cx="361315" cy="218440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 dirty="0" err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k.x</a:t>
                    </a:r>
                    <a:r>
                      <a:rPr lang="fr-FR" sz="2400" b="1" baseline="-25000" dirty="0" err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</a:t>
                    </a:r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Zone de texte 463">
                    <a:extLst>
                      <a:ext uri="{FF2B5EF4-FFF2-40B4-BE49-F238E27FC236}">
                        <a16:creationId xmlns:a16="http://schemas.microsoft.com/office/drawing/2014/main" id="{94365EAB-6B99-8736-FD8B-ABE5B2D406C9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1" y="597529"/>
                    <a:ext cx="361315" cy="218440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 dirty="0" err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k.x</a:t>
                    </a:r>
                    <a:r>
                      <a:rPr lang="fr-FR" sz="2400" b="1" baseline="-25000" dirty="0" err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</a:t>
                    </a:r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Zone de texte 464">
                    <a:extLst>
                      <a:ext uri="{FF2B5EF4-FFF2-40B4-BE49-F238E27FC236}">
                        <a16:creationId xmlns:a16="http://schemas.microsoft.com/office/drawing/2014/main" id="{C5838C93-FC1B-C40E-B2D6-B1C7794DFFF3}"/>
                      </a:ext>
                    </a:extLst>
                  </p:cNvPr>
                  <p:cNvSpPr txBox="1"/>
                  <p:nvPr/>
                </p:nvSpPr>
                <p:spPr>
                  <a:xfrm>
                    <a:off x="336068" y="434567"/>
                    <a:ext cx="274955" cy="218440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 dirty="0" err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k.x</a:t>
                    </a:r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Zone de texte 465">
                    <a:extLst>
                      <a:ext uri="{FF2B5EF4-FFF2-40B4-BE49-F238E27FC236}">
                        <a16:creationId xmlns:a16="http://schemas.microsoft.com/office/drawing/2014/main" id="{7AFA3016-2AAB-3F5E-8E83-10BA5CF52B90}"/>
                      </a:ext>
                    </a:extLst>
                  </p:cNvPr>
                  <p:cNvSpPr txBox="1"/>
                  <p:nvPr/>
                </p:nvSpPr>
                <p:spPr>
                  <a:xfrm>
                    <a:off x="-26070" y="289711"/>
                    <a:ext cx="664210" cy="218440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k.(</a:t>
                    </a:r>
                    <a:r>
                      <a:rPr lang="fr-FR" sz="2400" b="1" dirty="0" err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x+dx</a:t>
                    </a:r>
                    <a:r>
                      <a:rPr lang="fr-FR" sz="2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</a:t>
                    </a:r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1" name="Zone de texte 466">
                  <a:extLst>
                    <a:ext uri="{FF2B5EF4-FFF2-40B4-BE49-F238E27FC236}">
                      <a16:creationId xmlns:a16="http://schemas.microsoft.com/office/drawing/2014/main" id="{863CC621-AAAF-2472-8DFD-30AB0278F79F}"/>
                    </a:ext>
                  </a:extLst>
                </p:cNvPr>
                <p:cNvSpPr txBox="1"/>
                <p:nvPr/>
              </p:nvSpPr>
              <p:spPr>
                <a:xfrm>
                  <a:off x="1783533" y="1127157"/>
                  <a:ext cx="220345" cy="218440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Zone de texte 469">
                  <a:extLst>
                    <a:ext uri="{FF2B5EF4-FFF2-40B4-BE49-F238E27FC236}">
                      <a16:creationId xmlns:a16="http://schemas.microsoft.com/office/drawing/2014/main" id="{B065A060-9CDF-1909-98B0-B1CD1FE3BFB4}"/>
                    </a:ext>
                  </a:extLst>
                </p:cNvPr>
                <p:cNvSpPr txBox="1"/>
                <p:nvPr/>
              </p:nvSpPr>
              <p:spPr>
                <a:xfrm>
                  <a:off x="2023449" y="1127157"/>
                  <a:ext cx="424180" cy="218440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x+dx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1291E62A-E268-8769-1249-9B241188A0D4}"/>
                  </a:ext>
                </a:extLst>
              </p:cNvPr>
              <p:cNvSpPr txBox="1"/>
              <p:nvPr/>
            </p:nvSpPr>
            <p:spPr>
              <a:xfrm>
                <a:off x="0" y="6252338"/>
                <a:ext cx="12192000" cy="479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Donc, la somme infinie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dx</m:t>
                        </m:r>
                      </m:e>
                    </m:nary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égale à l’aire </a:t>
                </a:r>
                <a:r>
                  <a:rPr lang="fr-FR" sz="2400" b="1" dirty="0">
                    <a:effectLst/>
                    <a:latin typeface="Lucida Calligraphy" panose="030101010101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algébrique du trapèze rose.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1291E62A-E268-8769-1249-9B241188A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52338"/>
                <a:ext cx="12192000" cy="479940"/>
              </a:xfrm>
              <a:prstGeom prst="rect">
                <a:avLst/>
              </a:prstGeom>
              <a:blipFill>
                <a:blip r:embed="rId3"/>
                <a:stretch>
                  <a:fillRect l="-750" t="-125641" b="-18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82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11084F4-2AA0-3F34-439F-7DE665CC8975}"/>
                  </a:ext>
                </a:extLst>
              </p:cNvPr>
              <p:cNvSpPr txBox="1"/>
              <p:nvPr/>
            </p:nvSpPr>
            <p:spPr>
              <a:xfrm>
                <a:off x="0" y="521114"/>
                <a:ext cx="12192000" cy="1539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 la méthode géométrique on aura: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effectLst/>
                          <a:latin typeface="Lucida Calligraphy" panose="03010101010101010101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i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1" i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.(</m:t>
                      </m:r>
                      <m:sSubSup>
                        <m:sSub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11084F4-2AA0-3F34-439F-7DE665CC8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1114"/>
                <a:ext cx="12192000" cy="1539396"/>
              </a:xfrm>
              <a:prstGeom prst="rect">
                <a:avLst/>
              </a:prstGeom>
              <a:blipFill>
                <a:blip r:embed="rId2"/>
                <a:stretch>
                  <a:fillRect l="-750" t="-27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202AF53B-0990-FB2E-EBD4-408C8E658996}"/>
              </a:ext>
            </a:extLst>
          </p:cNvPr>
          <p:cNvSpPr txBox="1"/>
          <p:nvPr/>
        </p:nvSpPr>
        <p:spPr>
          <a:xfrm>
            <a:off x="0" y="0"/>
            <a:ext cx="12192000" cy="480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peut calculer l’aire </a:t>
            </a:r>
            <a:r>
              <a:rPr lang="fr-FR" sz="2400" b="1" dirty="0">
                <a:effectLst/>
                <a:latin typeface="Lucida Calligraphy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ce trapèze de manière géométrique ou analytique.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3E112E9-A2CE-2C1A-52F8-8DD7C09A68FC}"/>
                  </a:ext>
                </a:extLst>
              </p:cNvPr>
              <p:cNvSpPr txBox="1"/>
              <p:nvPr/>
            </p:nvSpPr>
            <p:spPr>
              <a:xfrm>
                <a:off x="0" y="1921956"/>
                <a:ext cx="12192000" cy="2671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 la méthode analytique, </a:t>
                </a:r>
                <a:r>
                  <a:rPr lang="fr-FR" sz="2400" b="1" dirty="0">
                    <a:effectLst/>
                    <a:latin typeface="Lucida Calligraphy" panose="03010101010101010101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représentant l’aire comprise sous la courbe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y(x) = 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k.x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au-dessus de l’axe des abscisses et entre les abscisses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nous sommes en présence de la notion d’intégrale: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limLoc m:val="subSup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</m:e>
                      </m:nary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sub>
                          </m:sSub>
                        </m:sup>
                      </m:sSubSup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.(</m:t>
                      </m:r>
                      <m:sSubSup>
                        <m:sSub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3E112E9-A2CE-2C1A-52F8-8DD7C09A6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21956"/>
                <a:ext cx="12192000" cy="2671309"/>
              </a:xfrm>
              <a:prstGeom prst="rect">
                <a:avLst/>
              </a:prstGeom>
              <a:blipFill>
                <a:blip r:embed="rId3"/>
                <a:stretch>
                  <a:fillRect l="-750" t="-1598" r="-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2B7AE89-0D5E-F953-3079-5953DC2BF90C}"/>
                  </a:ext>
                </a:extLst>
              </p:cNvPr>
              <p:cNvSpPr txBox="1"/>
              <p:nvPr/>
            </p:nvSpPr>
            <p:spPr>
              <a:xfrm>
                <a:off x="0" y="4445789"/>
                <a:ext cx="12192000" cy="2420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travail de la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op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appliquée par un opérateur à l’extrémité libre d’un ressort lors d’un déplacement de l’abscisse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à l’abscisse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cette extrémité libre est donc: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op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.(</m:t>
                      </m:r>
                      <m:sSubSup>
                        <m:sSub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2B7AE89-0D5E-F953-3079-5953DC2BF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45789"/>
                <a:ext cx="12192000" cy="2420984"/>
              </a:xfrm>
              <a:prstGeom prst="rect">
                <a:avLst/>
              </a:prstGeom>
              <a:blipFill>
                <a:blip r:embed="rId4"/>
                <a:stretch>
                  <a:fillRect l="-750" r="-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82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9115198-E691-8180-D14D-CEB8CF90DE8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 cinétique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261591A5-8F40-8C9C-2081-5561E1DBE2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7299180"/>
                  </p:ext>
                </p:extLst>
              </p:nvPr>
            </p:nvGraphicFramePr>
            <p:xfrm>
              <a:off x="2261419" y="2688630"/>
              <a:ext cx="7669161" cy="13559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61862">
                      <a:extLst>
                        <a:ext uri="{9D8B030D-6E8A-4147-A177-3AD203B41FA5}">
                          <a16:colId xmlns:a16="http://schemas.microsoft.com/office/drawing/2014/main" val="2705602673"/>
                        </a:ext>
                      </a:extLst>
                    </a:gridCol>
                    <a:gridCol w="5407299">
                      <a:extLst>
                        <a:ext uri="{9D8B030D-6E8A-4147-A177-3AD203B41FA5}">
                          <a16:colId xmlns:a16="http://schemas.microsoft.com/office/drawing/2014/main" val="25893742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fr-FR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C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fr-FR" sz="2400">
                                    <a:effectLst/>
                                    <a:latin typeface="Comic Sans MS" panose="030F0702030302020204" pitchFamily="66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fr-FR" sz="2400">
                                    <a:effectLst/>
                                    <a:latin typeface="Comic Sans MS" panose="030F0702030302020204" pitchFamily="66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fr-FR" sz="2400">
                                    <a:effectLst/>
                                    <a:latin typeface="Comic Sans MS" panose="030F0702030302020204" pitchFamily="66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fr-FR" sz="2400">
                                    <a:effectLst/>
                                    <a:latin typeface="Comic Sans MS" panose="030F0702030302020204" pitchFamily="66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fr-FR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dirty="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E</a:t>
                          </a:r>
                          <a:r>
                            <a:rPr lang="fr-FR" sz="2400" baseline="-25000" dirty="0">
                              <a:effectLst/>
                              <a:latin typeface="Comic Sans MS" panose="030F0702030302020204" pitchFamily="66" charset="0"/>
                            </a:rPr>
                            <a:t>C</a:t>
                          </a: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: Energie cinétique de l'objet (J)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m: Masse de l'objet (kg)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v: Vitesse de l'objet (m.s</a:t>
                          </a:r>
                          <a:r>
                            <a:rPr lang="fr-FR" sz="2400" baseline="30000" dirty="0">
                              <a:effectLst/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fr-FR" sz="2400" dirty="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9218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261591A5-8F40-8C9C-2081-5561E1DBE2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7299180"/>
                  </p:ext>
                </p:extLst>
              </p:nvPr>
            </p:nvGraphicFramePr>
            <p:xfrm>
              <a:off x="2261419" y="2688630"/>
              <a:ext cx="7669161" cy="13559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61862">
                      <a:extLst>
                        <a:ext uri="{9D8B030D-6E8A-4147-A177-3AD203B41FA5}">
                          <a16:colId xmlns:a16="http://schemas.microsoft.com/office/drawing/2014/main" val="2705602673"/>
                        </a:ext>
                      </a:extLst>
                    </a:gridCol>
                    <a:gridCol w="5407299">
                      <a:extLst>
                        <a:ext uri="{9D8B030D-6E8A-4147-A177-3AD203B41FA5}">
                          <a16:colId xmlns:a16="http://schemas.microsoft.com/office/drawing/2014/main" val="2589374221"/>
                        </a:ext>
                      </a:extLst>
                    </a:gridCol>
                  </a:tblGrid>
                  <a:tr h="13559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278" r="-238710" b="-13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E</a:t>
                          </a:r>
                          <a:r>
                            <a:rPr lang="fr-FR" sz="2400" baseline="-25000" dirty="0">
                              <a:effectLst/>
                              <a:latin typeface="Comic Sans MS" panose="030F0702030302020204" pitchFamily="66" charset="0"/>
                            </a:rPr>
                            <a:t>C</a:t>
                          </a: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: Energie cinétique de l'objet (J)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m: Masse de l'objet (kg)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v: Vitesse de l'objet (m.s</a:t>
                          </a:r>
                          <a:r>
                            <a:rPr lang="fr-FR" sz="2400" baseline="30000" dirty="0">
                              <a:effectLst/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fr-FR" sz="2400" dirty="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92180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CAE0DD75-90A5-7CFC-9621-D93145F7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9713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objet de masse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se 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une vitesse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une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nergie de mouvement appel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nergie cin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tique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fr-FR" altLang="fr-FR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4BEB5B-5D65-0F59-44A4-C0731ADA797D}"/>
              </a:ext>
            </a:extLst>
          </p:cNvPr>
          <p:cNvSpPr txBox="1"/>
          <p:nvPr/>
        </p:nvSpPr>
        <p:spPr>
          <a:xfrm>
            <a:off x="-1" y="486879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Remarque: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 la vitesse de l'objet 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 du r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rentiel 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tude, son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nergie cin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tique en d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pendra 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galement.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1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0DED467-7990-A1AF-FC93-078590BF53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Théorème de l'énergie cinétique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518F2EE-D5D1-29E2-B213-FE594913EC8A}"/>
                  </a:ext>
                </a:extLst>
              </p:cNvPr>
              <p:cNvSpPr txBox="1"/>
              <p:nvPr/>
            </p:nvSpPr>
            <p:spPr>
              <a:xfrm>
                <a:off x="-1" y="584775"/>
                <a:ext cx="12191999" cy="1882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variation d’énergie </a:t>
                </a:r>
                <a:r>
                  <a:rPr lang="fr-FR" sz="2400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sz="24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cinétique d’un système de masse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qui se déplace d’un point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à un point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à la vitesse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égale à la somme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 travaux des forces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qui modélisent les actions mécaniques qui s’appliquent sur le solide lors de son déplacement.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518F2EE-D5D1-29E2-B213-FE594913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84775"/>
                <a:ext cx="12191999" cy="1882503"/>
              </a:xfrm>
              <a:prstGeom prst="rect">
                <a:avLst/>
              </a:prstGeom>
              <a:blipFill>
                <a:blip r:embed="rId2"/>
                <a:stretch>
                  <a:fillRect l="-750" t="-2913" r="-750" b="-64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D00173F7-9035-3C61-509B-4FF21D7853B4}"/>
              </a:ext>
            </a:extLst>
          </p:cNvPr>
          <p:cNvSpPr txBox="1"/>
          <p:nvPr/>
        </p:nvSpPr>
        <p:spPr>
          <a:xfrm>
            <a:off x="-3" y="3507656"/>
            <a:ext cx="12192000" cy="333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Afin d'utiliser correctement le théorème de l'énergie cinétique, il faut: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Définir le système et le point choisi pour le modéliser (centre d'inertie).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Préciser le référentiel dans lequel on étudie le mouvement.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Dresser le bilan des forces subies par le système en précisant leur notation, leur direction, leur sens et leur valeur.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Représenter ces forces sur un schéma.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Ecrire m'expression littérale du théorème de l'énergie cinétique en utilisant les notations de l'énoncé ou en précisant les notations.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D92B6EB-D0F0-EC4D-92F4-E101CC8DFFE1}"/>
                  </a:ext>
                </a:extLst>
              </p:cNvPr>
              <p:cNvSpPr txBox="1"/>
              <p:nvPr/>
            </p:nvSpPr>
            <p:spPr>
              <a:xfrm>
                <a:off x="-1" y="2235406"/>
                <a:ext cx="12191997" cy="1151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b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fr-FR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fr-FR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D92B6EB-D0F0-EC4D-92F4-E101CC8DF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235406"/>
                <a:ext cx="12191997" cy="1151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11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C674F413-638D-D7CE-2384-38DBF00F8E4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 - Le plan incliné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E8F144-AB13-7985-24B3-3F9AD74B3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06" y="658382"/>
            <a:ext cx="4630994" cy="29391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567B5D-A936-0378-F849-5FC0B045E447}"/>
              </a:ext>
            </a:extLst>
          </p:cNvPr>
          <p:cNvSpPr txBox="1"/>
          <p:nvPr/>
        </p:nvSpPr>
        <p:spPr>
          <a:xfrm>
            <a:off x="0" y="658382"/>
            <a:ext cx="75610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descente en luge s’effectue sans frottements sur une pente de longueur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pente est caractérisée par un angle </a:t>
            </a:r>
            <a:r>
              <a:rPr lang="fr-FR" sz="2400" b="1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vitesse initiale en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400" b="1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 veut la vitesse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400" b="1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7672D1-8E53-3F37-4B46-CBCFE5779727}"/>
              </a:ext>
            </a:extLst>
          </p:cNvPr>
          <p:cNvSpPr txBox="1"/>
          <p:nvPr/>
        </p:nvSpPr>
        <p:spPr>
          <a:xfrm>
            <a:off x="0" y="2289598"/>
            <a:ext cx="7561006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étudie le système dans le référentiel galiléen lié à la pente. 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A4701CB-72AA-CED2-56B0-20FCC160BFF3}"/>
                  </a:ext>
                </a:extLst>
              </p:cNvPr>
              <p:cNvSpPr txBox="1"/>
              <p:nvPr/>
            </p:nvSpPr>
            <p:spPr>
              <a:xfrm>
                <a:off x="-1" y="3254595"/>
                <a:ext cx="12192000" cy="1660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applique le théorème de l’énergie cinétique:</a:t>
                </a:r>
                <a:endParaRPr lang="fr-FR" sz="2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fr-FR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fr-FR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400" b="1">
                          <a:latin typeface="Comic Sans MS" panose="030F0702030302020204" pitchFamily="66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A4701CB-72AA-CED2-56B0-20FCC160B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254595"/>
                <a:ext cx="12192000" cy="1660711"/>
              </a:xfrm>
              <a:prstGeom prst="rect">
                <a:avLst/>
              </a:prstGeom>
              <a:blipFill>
                <a:blip r:embed="rId3"/>
                <a:stretch>
                  <a:fillRect l="-750" t="-25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C1C8B16-98C1-08DE-B35B-EC17D6B63954}"/>
                  </a:ext>
                </a:extLst>
              </p:cNvPr>
              <p:cNvSpPr txBox="1"/>
              <p:nvPr/>
            </p:nvSpPr>
            <p:spPr>
              <a:xfrm>
                <a:off x="0" y="4812147"/>
                <a:ext cx="12192000" cy="1630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en déduit la vitesse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4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B:</a:t>
                </a:r>
                <a:endParaRPr lang="fr-F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fr-FR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8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+ 2.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Symbol" panose="05050102010706020507" pitchFamily="18" charset="2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C1C8B16-98C1-08DE-B35B-EC17D6B63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12147"/>
                <a:ext cx="12192000" cy="1630896"/>
              </a:xfrm>
              <a:prstGeom prst="rect">
                <a:avLst/>
              </a:prstGeom>
              <a:blipFill>
                <a:blip r:embed="rId4"/>
                <a:stretch>
                  <a:fillRect l="-750" t="-26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40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7376824-1914-1C08-169E-21160CAB28A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 potentielle de pesanteur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49D0A79-4FA1-73F0-3739-BE57EB76654A}"/>
                  </a:ext>
                </a:extLst>
              </p:cNvPr>
              <p:cNvSpPr txBox="1"/>
              <p:nvPr/>
            </p:nvSpPr>
            <p:spPr>
              <a:xfrm>
                <a:off x="0" y="584775"/>
                <a:ext cx="12192000" cy="2544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L’énergie potentielle de pesanteur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pp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d’un solide en interaction avec la Terre est une grandeur associée à sa position par rapport à la Terre.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 variation au cours d’un déplacement du centre d’inertie du solide de l’altitude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à l’altitude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l’opposé du travail du poids lors du déplacement: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pp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fr-FR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.(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pp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d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pp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49D0A79-4FA1-73F0-3739-BE57EB7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4775"/>
                <a:ext cx="12192000" cy="2544543"/>
              </a:xfrm>
              <a:prstGeom prst="rect">
                <a:avLst/>
              </a:prstGeom>
              <a:blipFill>
                <a:blip r:embed="rId2"/>
                <a:stretch>
                  <a:fillRect l="-750" t="-1679" r="-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5E5A14E-9344-72ED-1A96-C2B0064C59D5}"/>
                  </a:ext>
                </a:extLst>
              </p:cNvPr>
              <p:cNvSpPr txBox="1"/>
              <p:nvPr/>
            </p:nvSpPr>
            <p:spPr>
              <a:xfrm>
                <a:off x="0" y="3781284"/>
                <a:ext cx="12192000" cy="1938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L’énergie potentielle de pesanteur d’un solide situé à l'altitude </a:t>
                </a:r>
                <a:r>
                  <a:rPr lang="fr-FR" sz="2400" b="1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fr-FR" sz="2400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pour expression:</a:t>
                </a:r>
                <a:endParaRPr lang="fr-FR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pp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sz="2400" b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</m:d>
                      <m:r>
                        <m:rPr>
                          <m:nor/>
                        </m:rPr>
                        <a:rPr lang="fr-FR" sz="24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fr-FR" sz="24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4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24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fr-FR" sz="24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fr-FR" sz="24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constante </a:t>
                </a:r>
                <a:r>
                  <a:rPr lang="fr-FR" sz="2400" b="1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2400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déterminée de façon que l'énergie potentielle de pesanteur </a:t>
                </a:r>
                <a:r>
                  <a:rPr lang="fr-FR" sz="2400" b="1" dirty="0" err="1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sz="2400" b="1" baseline="-25000" dirty="0" err="1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pp</a:t>
                </a:r>
                <a:r>
                  <a:rPr lang="fr-FR" sz="2400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s’annule pour une altitude choisie comme référence.</a:t>
                </a:r>
                <a:endParaRPr lang="fr-FR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5E5A14E-9344-72ED-1A96-C2B0064C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1284"/>
                <a:ext cx="12192000" cy="1938288"/>
              </a:xfrm>
              <a:prstGeom prst="rect">
                <a:avLst/>
              </a:prstGeom>
              <a:blipFill>
                <a:blip r:embed="rId3"/>
                <a:stretch>
                  <a:fillRect l="-750" t="-2201" r="-250" b="-6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25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8428868-3A0A-5FCC-1E01-A2F229E0CE6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318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Pour déplacer le solide par rapport à la Terre, un opérateur doit vaincre l’attraction terrestre; son action peut être représentée par une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op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b="1" i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aura donc: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pp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pp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d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pp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op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8428868-3A0A-5FCC-1E01-A2F229E0C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318712"/>
              </a:xfrm>
              <a:prstGeom prst="rect">
                <a:avLst/>
              </a:prstGeom>
              <a:blipFill>
                <a:blip r:embed="rId2"/>
                <a:stretch>
                  <a:fillRect l="-750" t="-1842" r="-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>
            <a:extLst>
              <a:ext uri="{FF2B5EF4-FFF2-40B4-BE49-F238E27FC236}">
                <a16:creationId xmlns:a16="http://schemas.microsoft.com/office/drawing/2014/main" id="{7388F3F3-C064-4EB3-6E67-690412DA3D67}"/>
              </a:ext>
            </a:extLst>
          </p:cNvPr>
          <p:cNvGrpSpPr/>
          <p:nvPr/>
        </p:nvGrpSpPr>
        <p:grpSpPr>
          <a:xfrm>
            <a:off x="2156513" y="2728031"/>
            <a:ext cx="7590111" cy="3328640"/>
            <a:chOff x="0" y="0"/>
            <a:chExt cx="4273167" cy="1873885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D1D4B78-A9D6-0111-9B36-120FA6A8C790}"/>
                </a:ext>
              </a:extLst>
            </p:cNvPr>
            <p:cNvGrpSpPr/>
            <p:nvPr/>
          </p:nvGrpSpPr>
          <p:grpSpPr>
            <a:xfrm>
              <a:off x="0" y="31687"/>
              <a:ext cx="2991069" cy="1444550"/>
              <a:chOff x="0" y="0"/>
              <a:chExt cx="2991069" cy="1444550"/>
            </a:xfrm>
          </p:grpSpPr>
          <p:sp>
            <p:nvSpPr>
              <p:cNvPr id="27" name="Zone de texte 380">
                <a:extLst>
                  <a:ext uri="{FF2B5EF4-FFF2-40B4-BE49-F238E27FC236}">
                    <a16:creationId xmlns:a16="http://schemas.microsoft.com/office/drawing/2014/main" id="{6CAB233A-BDC7-4894-BDC8-9F7F7BF9C109}"/>
                  </a:ext>
                </a:extLst>
              </p:cNvPr>
              <p:cNvSpPr txBox="1"/>
              <p:nvPr/>
            </p:nvSpPr>
            <p:spPr>
              <a:xfrm>
                <a:off x="325925" y="0"/>
                <a:ext cx="182056" cy="21780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Zone de texte 381">
                <a:extLst>
                  <a:ext uri="{FF2B5EF4-FFF2-40B4-BE49-F238E27FC236}">
                    <a16:creationId xmlns:a16="http://schemas.microsoft.com/office/drawing/2014/main" id="{4006F2F5-07F1-24E2-597F-B0C1018F4C7F}"/>
                  </a:ext>
                </a:extLst>
              </p:cNvPr>
              <p:cNvSpPr txBox="1"/>
              <p:nvPr/>
            </p:nvSpPr>
            <p:spPr>
              <a:xfrm>
                <a:off x="0" y="516048"/>
                <a:ext cx="218308" cy="21780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fr-FR" sz="2400" b="1" baseline="-2500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Zone de texte 402">
                <a:extLst>
                  <a:ext uri="{FF2B5EF4-FFF2-40B4-BE49-F238E27FC236}">
                    <a16:creationId xmlns:a16="http://schemas.microsoft.com/office/drawing/2014/main" id="{1AA65677-6E89-0BAB-01BA-078B1171FD36}"/>
                  </a:ext>
                </a:extLst>
              </p:cNvPr>
              <p:cNvSpPr txBox="1"/>
              <p:nvPr/>
            </p:nvSpPr>
            <p:spPr>
              <a:xfrm>
                <a:off x="0" y="1226745"/>
                <a:ext cx="218308" cy="21780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fr-FR" sz="2400" b="1" baseline="-2500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Zone de texte 403">
                    <a:extLst>
                      <a:ext uri="{FF2B5EF4-FFF2-40B4-BE49-F238E27FC236}">
                        <a16:creationId xmlns:a16="http://schemas.microsoft.com/office/drawing/2014/main" id="{22EFBB12-7EDE-111F-947D-0F701DDB7EE1}"/>
                      </a:ext>
                    </a:extLst>
                  </p:cNvPr>
                  <p:cNvSpPr txBox="1"/>
                  <p:nvPr/>
                </p:nvSpPr>
                <p:spPr>
                  <a:xfrm>
                    <a:off x="2122546" y="1072815"/>
                    <a:ext cx="868523" cy="253824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op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)&gt;0</m:t>
                          </m:r>
                        </m:oMath>
                      </m:oMathPara>
                    </a14:m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Zone de texte 403">
                    <a:extLst>
                      <a:ext uri="{FF2B5EF4-FFF2-40B4-BE49-F238E27FC236}">
                        <a16:creationId xmlns:a16="http://schemas.microsoft.com/office/drawing/2014/main" id="{22EFBB12-7EDE-111F-947D-0F701DDB7E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2546" y="1072815"/>
                    <a:ext cx="868523" cy="25382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253" r="-8300" b="-24324"/>
                    </a:stretch>
                  </a:blipFill>
                  <a:ln w="28575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B0C84D7-4F4B-641F-F899-7FAA55AB968B}"/>
                </a:ext>
              </a:extLst>
            </p:cNvPr>
            <p:cNvGrpSpPr/>
            <p:nvPr/>
          </p:nvGrpSpPr>
          <p:grpSpPr>
            <a:xfrm>
              <a:off x="330452" y="0"/>
              <a:ext cx="3942715" cy="1873885"/>
              <a:chOff x="0" y="0"/>
              <a:chExt cx="3942715" cy="1873885"/>
            </a:xfrm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261426E0-03A7-4345-059C-7BBEECD9327A}"/>
                  </a:ext>
                </a:extLst>
              </p:cNvPr>
              <p:cNvGrpSpPr/>
              <p:nvPr/>
            </p:nvGrpSpPr>
            <p:grpSpPr>
              <a:xfrm>
                <a:off x="0" y="0"/>
                <a:ext cx="3942715" cy="1873885"/>
                <a:chOff x="0" y="85471"/>
                <a:chExt cx="3942715" cy="1873885"/>
              </a:xfrm>
            </p:grpSpPr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73B03DAF-48E2-4F17-6F55-97DD6685E402}"/>
                    </a:ext>
                  </a:extLst>
                </p:cNvPr>
                <p:cNvSpPr/>
                <p:nvPr/>
              </p:nvSpPr>
              <p:spPr>
                <a:xfrm>
                  <a:off x="2712085" y="85471"/>
                  <a:ext cx="1230630" cy="1873885"/>
                </a:xfrm>
                <a:prstGeom prst="ellipse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8575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2400"/>
                </a:p>
              </p:txBody>
            </p:sp>
            <p:grpSp>
              <p:nvGrpSpPr>
                <p:cNvPr id="19" name="Groupe 18">
                  <a:extLst>
                    <a:ext uri="{FF2B5EF4-FFF2-40B4-BE49-F238E27FC236}">
                      <a16:creationId xmlns:a16="http://schemas.microsoft.com/office/drawing/2014/main" id="{4DA50A17-AC77-0BCE-09B7-B974DF3B23AA}"/>
                    </a:ext>
                  </a:extLst>
                </p:cNvPr>
                <p:cNvGrpSpPr/>
                <p:nvPr/>
              </p:nvGrpSpPr>
              <p:grpSpPr>
                <a:xfrm>
                  <a:off x="0" y="140329"/>
                  <a:ext cx="2788035" cy="1732890"/>
                  <a:chOff x="0" y="0"/>
                  <a:chExt cx="2788035" cy="1732890"/>
                </a:xfrm>
              </p:grpSpPr>
              <p:cxnSp>
                <p:nvCxnSpPr>
                  <p:cNvPr id="24" name="Connecteur droit avec flèche 23">
                    <a:extLst>
                      <a:ext uri="{FF2B5EF4-FFF2-40B4-BE49-F238E27FC236}">
                        <a16:creationId xmlns:a16="http://schemas.microsoft.com/office/drawing/2014/main" id="{D6673828-3DB6-FB5D-C33C-DC5FA4528C1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506994"/>
                    <a:ext cx="0" cy="900587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25" name="Connecteur droit avec flèche 24">
                    <a:extLst>
                      <a:ext uri="{FF2B5EF4-FFF2-40B4-BE49-F238E27FC236}">
                        <a16:creationId xmlns:a16="http://schemas.microsoft.com/office/drawing/2014/main" id="{864C4D9A-5A47-41D3-FFC2-59E1995C8E3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3497" y="0"/>
                    <a:ext cx="0" cy="173289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26" name="Connecteur droit avec flèche 25">
                    <a:extLst>
                      <a:ext uri="{FF2B5EF4-FFF2-40B4-BE49-F238E27FC236}">
                        <a16:creationId xmlns:a16="http://schemas.microsoft.com/office/drawing/2014/main" id="{D2901926-ED9D-DEAD-2A41-3B6E08BF59BC}"/>
                      </a:ext>
                    </a:extLst>
                  </p:cNvPr>
                  <p:cNvCxnSpPr/>
                  <p:nvPr/>
                </p:nvCxnSpPr>
                <p:spPr>
                  <a:xfrm>
                    <a:off x="1702051" y="1376127"/>
                    <a:ext cx="1085984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A4C1CD09-9297-F061-C8F0-6684BCBBBE87}"/>
                    </a:ext>
                  </a:extLst>
                </p:cNvPr>
                <p:cNvSpPr/>
                <p:nvPr/>
              </p:nvSpPr>
              <p:spPr>
                <a:xfrm>
                  <a:off x="395605" y="1313561"/>
                  <a:ext cx="1302703" cy="434340"/>
                </a:xfrm>
                <a:prstGeom prst="ellipse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8575" cap="flat" cmpd="sng" algn="ctr">
                  <a:solidFill>
                    <a:srgbClr val="F79646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2400"/>
                </a:p>
              </p:txBody>
            </p:sp>
            <p:cxnSp>
              <p:nvCxnSpPr>
                <p:cNvPr id="21" name="Connecteur droit avec flèche 20">
                  <a:extLst>
                    <a:ext uri="{FF2B5EF4-FFF2-40B4-BE49-F238E27FC236}">
                      <a16:creationId xmlns:a16="http://schemas.microsoft.com/office/drawing/2014/main" id="{3B0B320F-C369-9750-B0D3-9D1EDE8EE5EA}"/>
                    </a:ext>
                  </a:extLst>
                </p:cNvPr>
                <p:cNvCxnSpPr/>
                <p:nvPr/>
              </p:nvCxnSpPr>
              <p:spPr>
                <a:xfrm flipV="1">
                  <a:off x="3114392" y="615636"/>
                  <a:ext cx="0" cy="899795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BA71BFB1-78DB-4E05-FDAC-F54E1DEBAB37}"/>
                    </a:ext>
                  </a:extLst>
                </p:cNvPr>
                <p:cNvCxnSpPr/>
                <p:nvPr/>
              </p:nvCxnSpPr>
              <p:spPr>
                <a:xfrm>
                  <a:off x="2969536" y="1516456"/>
                  <a:ext cx="28956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84C78CD0-E09D-7FD2-EDEC-79C252215150}"/>
                    </a:ext>
                  </a:extLst>
                </p:cNvPr>
                <p:cNvCxnSpPr/>
                <p:nvPr/>
              </p:nvCxnSpPr>
              <p:spPr>
                <a:xfrm>
                  <a:off x="2965010" y="611109"/>
                  <a:ext cx="28956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9C9BB2B2-2FA7-255E-A6D9-3B53222FA8FC}"/>
                  </a:ext>
                </a:extLst>
              </p:cNvPr>
              <p:cNvGrpSpPr/>
              <p:nvPr/>
            </p:nvGrpSpPr>
            <p:grpSpPr>
              <a:xfrm>
                <a:off x="579422" y="430040"/>
                <a:ext cx="3284187" cy="1122516"/>
                <a:chOff x="0" y="0"/>
                <a:chExt cx="3284187" cy="1122516"/>
              </a:xfrm>
            </p:grpSpPr>
            <p:sp>
              <p:nvSpPr>
                <p:cNvPr id="15" name="Zone de texte 164">
                  <a:extLst>
                    <a:ext uri="{FF2B5EF4-FFF2-40B4-BE49-F238E27FC236}">
                      <a16:creationId xmlns:a16="http://schemas.microsoft.com/office/drawing/2014/main" id="{7BE7E654-D7AB-5C6C-237E-E6F62D56D10B}"/>
                    </a:ext>
                  </a:extLst>
                </p:cNvPr>
                <p:cNvSpPr txBox="1"/>
                <p:nvPr/>
              </p:nvSpPr>
              <p:spPr>
                <a:xfrm>
                  <a:off x="2716038" y="0"/>
                  <a:ext cx="568149" cy="217170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 dirty="0" err="1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</a:t>
                  </a:r>
                  <a:r>
                    <a:rPr lang="fr-FR" sz="2400" b="1" baseline="-25000" dirty="0" err="1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pp</a:t>
                  </a:r>
                  <a:r>
                    <a:rPr lang="fr-FR" sz="2400" b="1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(B)</a:t>
                  </a:r>
                  <a:endParaRPr lang="fr-F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Zone de texte 165">
                  <a:extLst>
                    <a:ext uri="{FF2B5EF4-FFF2-40B4-BE49-F238E27FC236}">
                      <a16:creationId xmlns:a16="http://schemas.microsoft.com/office/drawing/2014/main" id="{77C942BA-1902-C1EB-3F55-B96E66142744}"/>
                    </a:ext>
                  </a:extLst>
                </p:cNvPr>
                <p:cNvSpPr txBox="1"/>
                <p:nvPr/>
              </p:nvSpPr>
              <p:spPr>
                <a:xfrm>
                  <a:off x="2716039" y="900819"/>
                  <a:ext cx="568146" cy="217170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 dirty="0" err="1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</a:t>
                  </a:r>
                  <a:r>
                    <a:rPr lang="fr-FR" sz="2400" b="1" baseline="-25000" dirty="0" err="1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pp</a:t>
                  </a:r>
                  <a:r>
                    <a:rPr lang="fr-FR" sz="2400" b="1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(A)</a:t>
                  </a:r>
                  <a:endParaRPr lang="fr-F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Zone de texte 166">
                  <a:extLst>
                    <a:ext uri="{FF2B5EF4-FFF2-40B4-BE49-F238E27FC236}">
                      <a16:creationId xmlns:a16="http://schemas.microsoft.com/office/drawing/2014/main" id="{A6F977D5-F888-1B49-2E5B-305D6A90E40F}"/>
                    </a:ext>
                  </a:extLst>
                </p:cNvPr>
                <p:cNvSpPr txBox="1"/>
                <p:nvPr/>
              </p:nvSpPr>
              <p:spPr>
                <a:xfrm>
                  <a:off x="0" y="905346"/>
                  <a:ext cx="934720" cy="217170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Opérateur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314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9812DD5-2B45-EEDA-ED6F-3E96199A3C47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Travail d’une force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27ABB47-A090-FDFD-AF1C-CF906FAF33A3}"/>
                  </a:ext>
                </a:extLst>
              </p:cNvPr>
              <p:cNvSpPr txBox="1"/>
              <p:nvPr/>
            </p:nvSpPr>
            <p:spPr>
              <a:xfrm>
                <a:off x="-1464" y="584775"/>
                <a:ext cx="12192000" cy="2190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 automobiliste exerçant sur sa voiture (en panne) une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supposée constante au cours du temps donne de la vitesse au véhicule: la voiture acquiert donc de l’énergie (sous forme d’énergie cinétique) quand, simultanément, l’automobiliste en perd (sous forme d’énergie biochimique). Ce transfert d’énergie est le travail de la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27ABB47-A090-FDFD-AF1C-CF906FAF3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4" y="584775"/>
                <a:ext cx="12192000" cy="2190728"/>
              </a:xfrm>
              <a:prstGeom prst="rect">
                <a:avLst/>
              </a:prstGeom>
              <a:blipFill>
                <a:blip r:embed="rId2"/>
                <a:stretch>
                  <a:fillRect l="-800" r="-750" b="-5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Qu'est-ce que le travail d'une force? (formule) | Physique | Lycée - YouTube">
            <a:extLst>
              <a:ext uri="{FF2B5EF4-FFF2-40B4-BE49-F238E27FC236}">
                <a16:creationId xmlns:a16="http://schemas.microsoft.com/office/drawing/2014/main" id="{4E6A3D7A-8112-F5D5-0D72-A480D85AE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2"/>
          <a:stretch/>
        </p:blipFill>
        <p:spPr bwMode="auto">
          <a:xfrm>
            <a:off x="1126389" y="2775503"/>
            <a:ext cx="9936293" cy="40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1ED1FF-4BD3-77CA-1788-B09C19B5EDCD}"/>
              </a:ext>
            </a:extLst>
          </p:cNvPr>
          <p:cNvSpPr/>
          <p:nvPr/>
        </p:nvSpPr>
        <p:spPr>
          <a:xfrm>
            <a:off x="6958584" y="5760720"/>
            <a:ext cx="2834640" cy="7132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86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5A1CE7C0-4F69-7074-84EF-3BC7578E15F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 potentielle élastique d’un ressort</a:t>
            </a:r>
            <a:endParaRPr lang="fr-FR" sz="3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3945CD-B7B0-FE25-4B25-798DA7270DCB}"/>
              </a:ext>
            </a:extLst>
          </p:cNvPr>
          <p:cNvSpPr txBox="1"/>
          <p:nvPr/>
        </p:nvSpPr>
        <p:spPr>
          <a:xfrm>
            <a:off x="0" y="58477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L'énergie potentielle élastique d'un ressort est la part d’énergie liée à la déformation du ressort.</a:t>
            </a:r>
            <a:endParaRPr lang="fr-FR" sz="24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B9EDB46-6BD3-FC7D-4F88-276F70252D6D}"/>
              </a:ext>
            </a:extLst>
          </p:cNvPr>
          <p:cNvGrpSpPr/>
          <p:nvPr/>
        </p:nvGrpSpPr>
        <p:grpSpPr>
          <a:xfrm>
            <a:off x="6948466" y="1689937"/>
            <a:ext cx="5198326" cy="2463504"/>
            <a:chOff x="0" y="22634"/>
            <a:chExt cx="3494405" cy="12446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AE6CED4-008D-C078-F801-4D9B7270BEE9}"/>
                </a:ext>
              </a:extLst>
            </p:cNvPr>
            <p:cNvGrpSpPr/>
            <p:nvPr/>
          </p:nvGrpSpPr>
          <p:grpSpPr>
            <a:xfrm>
              <a:off x="0" y="22634"/>
              <a:ext cx="3494405" cy="1244600"/>
              <a:chOff x="0" y="22634"/>
              <a:chExt cx="3494405" cy="1244600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6E332D3F-8147-F59F-D58B-0EB456A475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936" b="37210"/>
              <a:stretch/>
            </p:blipFill>
            <p:spPr bwMode="auto">
              <a:xfrm>
                <a:off x="0" y="22634"/>
                <a:ext cx="3494405" cy="12446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E40E2EB4-CD39-2BEB-1DF5-7D17C1990436}"/>
                  </a:ext>
                </a:extLst>
              </p:cNvPr>
              <p:cNvGrpSpPr/>
              <p:nvPr/>
            </p:nvGrpSpPr>
            <p:grpSpPr>
              <a:xfrm>
                <a:off x="1797113" y="46046"/>
                <a:ext cx="1343597" cy="996502"/>
                <a:chOff x="0" y="46046"/>
                <a:chExt cx="1343597" cy="996502"/>
              </a:xfrm>
            </p:grpSpPr>
            <p:sp>
              <p:nvSpPr>
                <p:cNvPr id="12" name="Zone de texte 480">
                  <a:extLst>
                    <a:ext uri="{FF2B5EF4-FFF2-40B4-BE49-F238E27FC236}">
                      <a16:creationId xmlns:a16="http://schemas.microsoft.com/office/drawing/2014/main" id="{0A64CFAF-A97E-FE7C-21F7-6498A9341D8E}"/>
                    </a:ext>
                  </a:extLst>
                </p:cNvPr>
                <p:cNvSpPr txBox="1"/>
                <p:nvPr/>
              </p:nvSpPr>
              <p:spPr>
                <a:xfrm>
                  <a:off x="796705" y="402879"/>
                  <a:ext cx="217805" cy="21717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 dirty="0" err="1">
                      <a:solidFill>
                        <a:schemeClr val="bg1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  <a:r>
                    <a:rPr lang="fr-FR" sz="2400" b="1" baseline="-25000" dirty="0" err="1">
                      <a:solidFill>
                        <a:schemeClr val="bg1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lang="fr-FR" sz="24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Zone de texte 489">
                  <a:extLst>
                    <a:ext uri="{FF2B5EF4-FFF2-40B4-BE49-F238E27FC236}">
                      <a16:creationId xmlns:a16="http://schemas.microsoft.com/office/drawing/2014/main" id="{2EEF5A15-5D03-9970-BA8F-CEE822BCD830}"/>
                    </a:ext>
                  </a:extLst>
                </p:cNvPr>
                <p:cNvSpPr txBox="1"/>
                <p:nvPr/>
              </p:nvSpPr>
              <p:spPr>
                <a:xfrm>
                  <a:off x="230863" y="366665"/>
                  <a:ext cx="217805" cy="21717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>
                      <a:solidFill>
                        <a:schemeClr val="bg1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  <a:r>
                    <a:rPr lang="fr-FR" sz="2400" b="1" baseline="-25000">
                      <a:solidFill>
                        <a:schemeClr val="bg1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fr-FR" sz="240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Zone de texte 491">
                  <a:extLst>
                    <a:ext uri="{FF2B5EF4-FFF2-40B4-BE49-F238E27FC236}">
                      <a16:creationId xmlns:a16="http://schemas.microsoft.com/office/drawing/2014/main" id="{880DC6D7-E95C-B715-1AED-BC09479C7DDF}"/>
                    </a:ext>
                  </a:extLst>
                </p:cNvPr>
                <p:cNvSpPr txBox="1"/>
                <p:nvPr/>
              </p:nvSpPr>
              <p:spPr>
                <a:xfrm>
                  <a:off x="0" y="366665"/>
                  <a:ext cx="217805" cy="21717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 b="1">
                      <a:solidFill>
                        <a:schemeClr val="bg1"/>
                      </a:solidFill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</a:t>
                  </a:r>
                  <a:endParaRPr lang="fr-FR" sz="240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Zone de texte 507">
                      <a:extLst>
                        <a:ext uri="{FF2B5EF4-FFF2-40B4-BE49-F238E27FC236}">
                          <a16:creationId xmlns:a16="http://schemas.microsoft.com/office/drawing/2014/main" id="{153A15D1-DC88-A4AD-6538-90EC5691DB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6087" y="785373"/>
                      <a:ext cx="397510" cy="25717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24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op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Zone de texte 507">
                      <a:extLst>
                        <a:ext uri="{FF2B5EF4-FFF2-40B4-BE49-F238E27FC236}">
                          <a16:creationId xmlns:a16="http://schemas.microsoft.com/office/drawing/2014/main" id="{153A15D1-DC88-A4AD-6538-90EC5691DB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6087" y="785373"/>
                      <a:ext cx="397510" cy="25717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0843"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Zone de texte 509">
                      <a:extLst>
                        <a:ext uri="{FF2B5EF4-FFF2-40B4-BE49-F238E27FC236}">
                          <a16:creationId xmlns:a16="http://schemas.microsoft.com/office/drawing/2014/main" id="{C00DE1F3-D3CE-ABC9-0FFB-C598EE83A8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8353" y="785373"/>
                      <a:ext cx="397510" cy="25717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bg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e>
                            </m:acc>
                          </m:oMath>
                        </m:oMathPara>
                      </a14:m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Zone de texte 509">
                      <a:extLst>
                        <a:ext uri="{FF2B5EF4-FFF2-40B4-BE49-F238E27FC236}">
                          <a16:creationId xmlns:a16="http://schemas.microsoft.com/office/drawing/2014/main" id="{C00DE1F3-D3CE-ABC9-0FFB-C598EE83A8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8353" y="785373"/>
                      <a:ext cx="397510" cy="2571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Zone de texte 510">
                      <a:extLst>
                        <a:ext uri="{FF2B5EF4-FFF2-40B4-BE49-F238E27FC236}">
                          <a16:creationId xmlns:a16="http://schemas.microsoft.com/office/drawing/2014/main" id="{A2937714-823C-1198-464E-E20A896CB2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8668" y="46046"/>
                      <a:ext cx="397510" cy="21717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bg1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e>
                            </m:acc>
                          </m:oMath>
                        </m:oMathPara>
                      </a14:m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Zone de texte 510">
                      <a:extLst>
                        <a:ext uri="{FF2B5EF4-FFF2-40B4-BE49-F238E27FC236}">
                          <a16:creationId xmlns:a16="http://schemas.microsoft.com/office/drawing/2014/main" id="{A2937714-823C-1198-464E-E20A896CB2E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8668" y="46046"/>
                      <a:ext cx="397510" cy="21717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8" name="Zone de texte 327">
              <a:extLst>
                <a:ext uri="{FF2B5EF4-FFF2-40B4-BE49-F238E27FC236}">
                  <a16:creationId xmlns:a16="http://schemas.microsoft.com/office/drawing/2014/main" id="{E92B10A5-4B98-868B-C0FE-1E488A6C7D52}"/>
                </a:ext>
              </a:extLst>
            </p:cNvPr>
            <p:cNvSpPr txBox="1"/>
            <p:nvPr/>
          </p:nvSpPr>
          <p:spPr>
            <a:xfrm>
              <a:off x="3191346" y="516047"/>
              <a:ext cx="217712" cy="21701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 b="1">
                  <a:solidFill>
                    <a:schemeClr val="bg1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fr-FR" sz="24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Zone de texte 328">
              <a:extLst>
                <a:ext uri="{FF2B5EF4-FFF2-40B4-BE49-F238E27FC236}">
                  <a16:creationId xmlns:a16="http://schemas.microsoft.com/office/drawing/2014/main" id="{22449052-F8B9-4183-8DF4-6486E7D27936}"/>
                </a:ext>
              </a:extLst>
            </p:cNvPr>
            <p:cNvSpPr txBox="1"/>
            <p:nvPr/>
          </p:nvSpPr>
          <p:spPr>
            <a:xfrm>
              <a:off x="506994" y="525101"/>
              <a:ext cx="217712" cy="21701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 b="1">
                  <a:solidFill>
                    <a:schemeClr val="bg1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x'</a:t>
              </a:r>
              <a:endParaRPr lang="fr-FR" sz="24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0D62BF01-D4F1-E1DC-4C05-170E5B256E78}"/>
                  </a:ext>
                </a:extLst>
              </p:cNvPr>
              <p:cNvSpPr txBox="1"/>
              <p:nvPr/>
            </p:nvSpPr>
            <p:spPr>
              <a:xfrm>
                <a:off x="22604" y="1383141"/>
                <a:ext cx="6771486" cy="1651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variation d’énergie potentielle élastique du ressort est: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pe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d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pe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op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0D62BF01-D4F1-E1DC-4C05-170E5B256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4" y="1383141"/>
                <a:ext cx="6771486" cy="1651991"/>
              </a:xfrm>
              <a:prstGeom prst="rect">
                <a:avLst/>
              </a:prstGeom>
              <a:blipFill>
                <a:blip r:embed="rId6"/>
                <a:stretch>
                  <a:fillRect l="-1440" t="-2583" r="-13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92FF84A-2952-1056-6529-8785C4C5627B}"/>
                  </a:ext>
                </a:extLst>
              </p:cNvPr>
              <p:cNvSpPr txBox="1"/>
              <p:nvPr/>
            </p:nvSpPr>
            <p:spPr>
              <a:xfrm>
                <a:off x="0" y="2878195"/>
                <a:ext cx="6771486" cy="963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op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.(</m:t>
                      </m:r>
                      <m:sSubSup>
                        <m:sSub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92FF84A-2952-1056-6529-8785C4C56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78195"/>
                <a:ext cx="6771486" cy="9639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DB0FC38B-A49C-E003-F544-89E16A610FC2}"/>
                  </a:ext>
                </a:extLst>
              </p:cNvPr>
              <p:cNvSpPr txBox="1"/>
              <p:nvPr/>
            </p:nvSpPr>
            <p:spPr>
              <a:xfrm>
                <a:off x="22604" y="3637928"/>
                <a:ext cx="12169395" cy="769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pe</m:t>
                        </m:r>
                      </m:sub>
                    </m:sSub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pe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pe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DB0FC38B-A49C-E003-F544-89E16A610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4" y="3637928"/>
                <a:ext cx="12169395" cy="7697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>
            <a:extLst>
              <a:ext uri="{FF2B5EF4-FFF2-40B4-BE49-F238E27FC236}">
                <a16:creationId xmlns:a16="http://schemas.microsoft.com/office/drawing/2014/main" id="{63048F65-5DC8-13E7-9330-FF34F1F2CE94}"/>
              </a:ext>
            </a:extLst>
          </p:cNvPr>
          <p:cNvSpPr txBox="1"/>
          <p:nvPr/>
        </p:nvSpPr>
        <p:spPr>
          <a:xfrm>
            <a:off x="0" y="4384985"/>
            <a:ext cx="12146792" cy="861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en déduit ainsi l'expression de l'énergie potentielle élastique du ressort de constante de raideur </a:t>
            </a:r>
            <a:r>
              <a:rPr lang="fr-FR" sz="2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24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24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25142D92-B07E-E40B-F7DD-0E7ECD3E658E}"/>
                  </a:ext>
                </a:extLst>
              </p:cNvPr>
              <p:cNvSpPr txBox="1"/>
              <p:nvPr/>
            </p:nvSpPr>
            <p:spPr>
              <a:xfrm>
                <a:off x="484" y="5120188"/>
                <a:ext cx="12191515" cy="1757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8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pe</m:t>
                        </m:r>
                      </m:sub>
                    </m:sSub>
                    <m:d>
                      <m:dPr>
                        <m:ctrlPr>
                          <a:rPr lang="fr-FR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fr-FR" sz="2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fr-FR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fr-FR" sz="2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fr-FR" sz="2800" b="1" i="0" baseline="3000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fr-FR" sz="28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fr-FR" sz="2800" b="1" i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endParaRPr lang="fr-FR" sz="2400" dirty="0"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K' est une constante </a:t>
                </a:r>
                <a:r>
                  <a:rPr lang="fr-FR" sz="2400" dirty="0"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déterminée de façon que l'énergie potentielle élastique du ressort s'annule pour la position d'équilibre choisie comme référence.</a:t>
                </a:r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25142D92-B07E-E40B-F7DD-0E7ECD3E6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" y="5120188"/>
                <a:ext cx="12191515" cy="1757148"/>
              </a:xfrm>
              <a:prstGeom prst="rect">
                <a:avLst/>
              </a:prstGeom>
              <a:blipFill>
                <a:blip r:embed="rId9"/>
                <a:stretch>
                  <a:fillRect l="-750" r="-800" b="-69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64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2390E07-2039-D8AD-DAF4-530E76AB22A5}"/>
                  </a:ext>
                </a:extLst>
              </p:cNvPr>
              <p:cNvSpPr txBox="1"/>
              <p:nvPr/>
            </p:nvSpPr>
            <p:spPr>
              <a:xfrm>
                <a:off x="-1" y="462115"/>
                <a:ext cx="6391239" cy="5726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choisit naturellement une énergie potentielle nulle pour la position du ressort où la déformation est nulle, c'est à dire la position d'équilibre, pour laquelle on aura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soit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K'=0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fr-FR" sz="2400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Lorsque l’axe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x’x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parallèle à l’axe du ressort et que son origine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correspond à la position de repos du ressort, alors l’énergie potentielle élastique d’un ressort de constante de raideur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pour expression: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8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pe</m:t>
                        </m:r>
                      </m:sub>
                    </m:sSub>
                    <m:d>
                      <m:dPr>
                        <m:ctrlPr>
                          <a:rPr lang="fr-FR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fr-FR" sz="28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fr-FR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fr-FR" sz="28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8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fr-FR" sz="28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8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fr-FR" sz="2800" b="1" baseline="300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2390E07-2039-D8AD-DAF4-530E76AB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62115"/>
                <a:ext cx="6391239" cy="5726824"/>
              </a:xfrm>
              <a:prstGeom prst="rect">
                <a:avLst/>
              </a:prstGeom>
              <a:blipFill>
                <a:blip r:embed="rId2"/>
                <a:stretch>
                  <a:fillRect l="-1431" t="-852" r="-14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3">
            <a:extLst>
              <a:ext uri="{FF2B5EF4-FFF2-40B4-BE49-F238E27FC236}">
                <a16:creationId xmlns:a16="http://schemas.microsoft.com/office/drawing/2014/main" id="{93588B3A-E11F-6349-ECDC-D7BDC7479F42}"/>
              </a:ext>
            </a:extLst>
          </p:cNvPr>
          <p:cNvGrpSpPr/>
          <p:nvPr/>
        </p:nvGrpSpPr>
        <p:grpSpPr>
          <a:xfrm>
            <a:off x="6528619" y="436558"/>
            <a:ext cx="5540287" cy="6151051"/>
            <a:chOff x="0" y="0"/>
            <a:chExt cx="2940402" cy="2937001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BAF27743-6B2F-F5E8-BEB9-DEE0EE0A034F}"/>
                </a:ext>
              </a:extLst>
            </p:cNvPr>
            <p:cNvGrpSpPr/>
            <p:nvPr/>
          </p:nvGrpSpPr>
          <p:grpSpPr>
            <a:xfrm>
              <a:off x="0" y="0"/>
              <a:ext cx="2940402" cy="2937001"/>
              <a:chOff x="0" y="0"/>
              <a:chExt cx="2940402" cy="2937001"/>
            </a:xfrm>
          </p:grpSpPr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72700CB2-2B1E-759D-BE06-2AE9299FE18C}"/>
                  </a:ext>
                </a:extLst>
              </p:cNvPr>
              <p:cNvGrpSpPr/>
              <p:nvPr/>
            </p:nvGrpSpPr>
            <p:grpSpPr>
              <a:xfrm>
                <a:off x="0" y="0"/>
                <a:ext cx="2823543" cy="2822764"/>
                <a:chOff x="0" y="0"/>
                <a:chExt cx="2823543" cy="2822764"/>
              </a:xfrm>
            </p:grpSpPr>
            <p:grpSp>
              <p:nvGrpSpPr>
                <p:cNvPr id="17" name="Groupe 16">
                  <a:extLst>
                    <a:ext uri="{FF2B5EF4-FFF2-40B4-BE49-F238E27FC236}">
                      <a16:creationId xmlns:a16="http://schemas.microsoft.com/office/drawing/2014/main" id="{1C07BC07-4B35-D505-0B3D-37101DACBFE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823543" cy="2822764"/>
                  <a:chOff x="0" y="0"/>
                  <a:chExt cx="2823543" cy="2822764"/>
                </a:xfrm>
              </p:grpSpPr>
              <p:grpSp>
                <p:nvGrpSpPr>
                  <p:cNvPr id="20" name="Groupe 19">
                    <a:extLst>
                      <a:ext uri="{FF2B5EF4-FFF2-40B4-BE49-F238E27FC236}">
                        <a16:creationId xmlns:a16="http://schemas.microsoft.com/office/drawing/2014/main" id="{30C6007A-2EDF-F036-D7BD-958216CC9151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823543" cy="2822764"/>
                    <a:chOff x="0" y="0"/>
                    <a:chExt cx="2823543" cy="2822764"/>
                  </a:xfrm>
                </p:grpSpPr>
                <p:cxnSp>
                  <p:nvCxnSpPr>
                    <p:cNvPr id="29" name="Connecteur droit avec flèche 28">
                      <a:extLst>
                        <a:ext uri="{FF2B5EF4-FFF2-40B4-BE49-F238E27FC236}">
                          <a16:creationId xmlns:a16="http://schemas.microsoft.com/office/drawing/2014/main" id="{C43C14DB-7159-49E0-8D69-F7B631D7A25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2679826"/>
                      <a:ext cx="2823543" cy="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30" name="Connecteur droit avec flèche 29">
                      <a:extLst>
                        <a:ext uri="{FF2B5EF4-FFF2-40B4-BE49-F238E27FC236}">
                          <a16:creationId xmlns:a16="http://schemas.microsoft.com/office/drawing/2014/main" id="{F8A70785-6410-6907-F113-0A9C08FCFE2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81345" y="0"/>
                      <a:ext cx="0" cy="2822764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solid"/>
                      <a:tailEnd type="arrow"/>
                    </a:ln>
                    <a:effectLst/>
                  </p:spPr>
                </p:cxnSp>
              </p:grpSp>
              <p:grpSp>
                <p:nvGrpSpPr>
                  <p:cNvPr id="21" name="Groupe 20">
                    <a:extLst>
                      <a:ext uri="{FF2B5EF4-FFF2-40B4-BE49-F238E27FC236}">
                        <a16:creationId xmlns:a16="http://schemas.microsoft.com/office/drawing/2014/main" id="{C009AB9F-278C-BEAE-B960-9AE8AB28E4BC}"/>
                      </a:ext>
                    </a:extLst>
                  </p:cNvPr>
                  <p:cNvGrpSpPr/>
                  <p:nvPr/>
                </p:nvGrpSpPr>
                <p:grpSpPr>
                  <a:xfrm>
                    <a:off x="434567" y="497941"/>
                    <a:ext cx="1883265" cy="2176969"/>
                    <a:chOff x="0" y="0"/>
                    <a:chExt cx="1883265" cy="2176969"/>
                  </a:xfrm>
                </p:grpSpPr>
                <p:sp>
                  <p:nvSpPr>
                    <p:cNvPr id="27" name="Forme libre 267">
                      <a:extLst>
                        <a:ext uri="{FF2B5EF4-FFF2-40B4-BE49-F238E27FC236}">
                          <a16:creationId xmlns:a16="http://schemas.microsoft.com/office/drawing/2014/main" id="{42518513-E3AB-1C91-299F-270872BA7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1560" y="0"/>
                      <a:ext cx="941705" cy="2176969"/>
                    </a:xfrm>
                    <a:custGeom>
                      <a:avLst/>
                      <a:gdLst>
                        <a:gd name="connsiteX0" fmla="*/ 0 w 366665"/>
                        <a:gd name="connsiteY0" fmla="*/ 1815220 h 1815220"/>
                        <a:gd name="connsiteX1" fmla="*/ 67901 w 366665"/>
                        <a:gd name="connsiteY1" fmla="*/ 1751846 h 1815220"/>
                        <a:gd name="connsiteX2" fmla="*/ 153909 w 366665"/>
                        <a:gd name="connsiteY2" fmla="*/ 1530036 h 1815220"/>
                        <a:gd name="connsiteX3" fmla="*/ 217283 w 366665"/>
                        <a:gd name="connsiteY3" fmla="*/ 1167897 h 1815220"/>
                        <a:gd name="connsiteX4" fmla="*/ 289711 w 366665"/>
                        <a:gd name="connsiteY4" fmla="*/ 656376 h 1815220"/>
                        <a:gd name="connsiteX5" fmla="*/ 366665 w 366665"/>
                        <a:gd name="connsiteY5" fmla="*/ 0 h 1815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6665" h="1815220">
                          <a:moveTo>
                            <a:pt x="0" y="1815220"/>
                          </a:moveTo>
                          <a:cubicBezTo>
                            <a:pt x="21125" y="1807298"/>
                            <a:pt x="42250" y="1799377"/>
                            <a:pt x="67901" y="1751846"/>
                          </a:cubicBezTo>
                          <a:cubicBezTo>
                            <a:pt x="93552" y="1704315"/>
                            <a:pt x="129012" y="1627361"/>
                            <a:pt x="153909" y="1530036"/>
                          </a:cubicBezTo>
                          <a:cubicBezTo>
                            <a:pt x="178806" y="1432711"/>
                            <a:pt x="194649" y="1313507"/>
                            <a:pt x="217283" y="1167897"/>
                          </a:cubicBezTo>
                          <a:cubicBezTo>
                            <a:pt x="239917" y="1022287"/>
                            <a:pt x="264814" y="851025"/>
                            <a:pt x="289711" y="656376"/>
                          </a:cubicBezTo>
                          <a:cubicBezTo>
                            <a:pt x="314608" y="461727"/>
                            <a:pt x="340636" y="230863"/>
                            <a:pt x="366665" y="0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 sz="2400"/>
                    </a:p>
                  </p:txBody>
                </p:sp>
                <p:sp>
                  <p:nvSpPr>
                    <p:cNvPr id="28" name="Forme libre 268">
                      <a:extLst>
                        <a:ext uri="{FF2B5EF4-FFF2-40B4-BE49-F238E27FC236}">
                          <a16:creationId xmlns:a16="http://schemas.microsoft.com/office/drawing/2014/main" id="{DFEAE03D-7319-AEE2-B481-15CEFB9425D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0" y="0"/>
                      <a:ext cx="941705" cy="2176969"/>
                    </a:xfrm>
                    <a:custGeom>
                      <a:avLst/>
                      <a:gdLst>
                        <a:gd name="connsiteX0" fmla="*/ 0 w 366665"/>
                        <a:gd name="connsiteY0" fmla="*/ 1815220 h 1815220"/>
                        <a:gd name="connsiteX1" fmla="*/ 67901 w 366665"/>
                        <a:gd name="connsiteY1" fmla="*/ 1751846 h 1815220"/>
                        <a:gd name="connsiteX2" fmla="*/ 153909 w 366665"/>
                        <a:gd name="connsiteY2" fmla="*/ 1530036 h 1815220"/>
                        <a:gd name="connsiteX3" fmla="*/ 217283 w 366665"/>
                        <a:gd name="connsiteY3" fmla="*/ 1167897 h 1815220"/>
                        <a:gd name="connsiteX4" fmla="*/ 289711 w 366665"/>
                        <a:gd name="connsiteY4" fmla="*/ 656376 h 1815220"/>
                        <a:gd name="connsiteX5" fmla="*/ 366665 w 366665"/>
                        <a:gd name="connsiteY5" fmla="*/ 0 h 18152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6665" h="1815220">
                          <a:moveTo>
                            <a:pt x="0" y="1815220"/>
                          </a:moveTo>
                          <a:cubicBezTo>
                            <a:pt x="21125" y="1807298"/>
                            <a:pt x="42250" y="1799377"/>
                            <a:pt x="67901" y="1751846"/>
                          </a:cubicBezTo>
                          <a:cubicBezTo>
                            <a:pt x="93552" y="1704315"/>
                            <a:pt x="129012" y="1627361"/>
                            <a:pt x="153909" y="1530036"/>
                          </a:cubicBezTo>
                          <a:cubicBezTo>
                            <a:pt x="178806" y="1432711"/>
                            <a:pt x="194649" y="1313507"/>
                            <a:pt x="217283" y="1167897"/>
                          </a:cubicBezTo>
                          <a:cubicBezTo>
                            <a:pt x="239917" y="1022287"/>
                            <a:pt x="264814" y="851025"/>
                            <a:pt x="289711" y="656376"/>
                          </a:cubicBezTo>
                          <a:cubicBezTo>
                            <a:pt x="314608" y="461727"/>
                            <a:pt x="340636" y="230863"/>
                            <a:pt x="366665" y="0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 sz="2400"/>
                    </a:p>
                  </p:txBody>
                </p:sp>
              </p:grpSp>
              <p:grpSp>
                <p:nvGrpSpPr>
                  <p:cNvPr id="22" name="Groupe 21">
                    <a:extLst>
                      <a:ext uri="{FF2B5EF4-FFF2-40B4-BE49-F238E27FC236}">
                        <a16:creationId xmlns:a16="http://schemas.microsoft.com/office/drawing/2014/main" id="{39458F66-1F08-401C-FAFA-458863014C59}"/>
                      </a:ext>
                    </a:extLst>
                  </p:cNvPr>
                  <p:cNvGrpSpPr/>
                  <p:nvPr/>
                </p:nvGrpSpPr>
                <p:grpSpPr>
                  <a:xfrm>
                    <a:off x="1376127" y="1810693"/>
                    <a:ext cx="579422" cy="870343"/>
                    <a:chOff x="0" y="0"/>
                    <a:chExt cx="579422" cy="870343"/>
                  </a:xfrm>
                </p:grpSpPr>
                <p:cxnSp>
                  <p:nvCxnSpPr>
                    <p:cNvPr id="23" name="Connecteur droit 22">
                      <a:extLst>
                        <a:ext uri="{FF2B5EF4-FFF2-40B4-BE49-F238E27FC236}">
                          <a16:creationId xmlns:a16="http://schemas.microsoft.com/office/drawing/2014/main" id="{30B5578E-CF94-9FF8-5CBB-D37444BD63C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62139" y="579422"/>
                      <a:ext cx="0" cy="286297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24" name="Connecteur droit 23">
                      <a:extLst>
                        <a:ext uri="{FF2B5EF4-FFF2-40B4-BE49-F238E27FC236}">
                          <a16:creationId xmlns:a16="http://schemas.microsoft.com/office/drawing/2014/main" id="{F23FF357-054D-1C01-E396-7618DA04F3F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0" y="579422"/>
                      <a:ext cx="362239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25" name="Connecteur droit 24">
                      <a:extLst>
                        <a:ext uri="{FF2B5EF4-FFF2-40B4-BE49-F238E27FC236}">
                          <a16:creationId xmlns:a16="http://schemas.microsoft.com/office/drawing/2014/main" id="{C8661A39-6E0E-EA31-C906-2A703C05E79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79422" y="0"/>
                      <a:ext cx="0" cy="870343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dash"/>
                    </a:ln>
                    <a:effectLst/>
                  </p:spPr>
                </p:cxnSp>
                <p:cxnSp>
                  <p:nvCxnSpPr>
                    <p:cNvPr id="26" name="Connecteur droit 25">
                      <a:extLst>
                        <a:ext uri="{FF2B5EF4-FFF2-40B4-BE49-F238E27FC236}">
                          <a16:creationId xmlns:a16="http://schemas.microsoft.com/office/drawing/2014/main" id="{08F2D00E-EB71-DF5D-A687-C9C4583611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579422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>
                          <a:shade val="95000"/>
                          <a:satMod val="105000"/>
                        </a:sysClr>
                      </a:solidFill>
                      <a:prstDash val="dash"/>
                    </a:ln>
                    <a:effectLst/>
                  </p:spPr>
                </p:cxnSp>
              </p:grpSp>
            </p:grpSp>
            <p:cxnSp>
              <p:nvCxnSpPr>
                <p:cNvPr id="18" name="Connecteur droit 17">
                  <a:extLst>
                    <a:ext uri="{FF2B5EF4-FFF2-40B4-BE49-F238E27FC236}">
                      <a16:creationId xmlns:a16="http://schemas.microsoft.com/office/drawing/2014/main" id="{2E41AA2F-DAB7-4648-DC21-56CCAEA3C86D}"/>
                    </a:ext>
                  </a:extLst>
                </p:cNvPr>
                <p:cNvCxnSpPr/>
                <p:nvPr/>
              </p:nvCxnSpPr>
              <p:spPr>
                <a:xfrm>
                  <a:off x="2317687" y="497941"/>
                  <a:ext cx="0" cy="218294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dash"/>
                </a:ln>
                <a:effectLst/>
              </p:spPr>
            </p:cxnSp>
            <p:cxnSp>
              <p:nvCxnSpPr>
                <p:cNvPr id="19" name="Connecteur droit 18">
                  <a:extLst>
                    <a:ext uri="{FF2B5EF4-FFF2-40B4-BE49-F238E27FC236}">
                      <a16:creationId xmlns:a16="http://schemas.microsoft.com/office/drawing/2014/main" id="{3692326C-7433-C0E7-D602-1459043D4307}"/>
                    </a:ext>
                  </a:extLst>
                </p:cNvPr>
                <p:cNvCxnSpPr/>
                <p:nvPr/>
              </p:nvCxnSpPr>
              <p:spPr>
                <a:xfrm>
                  <a:off x="430040" y="506994"/>
                  <a:ext cx="0" cy="218294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dash"/>
                </a:ln>
                <a:effectLst/>
              </p:spPr>
            </p:cxnSp>
          </p:grpSp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EE4ADA9F-6CB6-6036-70FA-161A779C5944}"/>
                  </a:ext>
                </a:extLst>
              </p:cNvPr>
              <p:cNvGrpSpPr/>
              <p:nvPr/>
            </p:nvGrpSpPr>
            <p:grpSpPr>
              <a:xfrm>
                <a:off x="123355" y="0"/>
                <a:ext cx="2817047" cy="2937001"/>
                <a:chOff x="-93928" y="0"/>
                <a:chExt cx="2817047" cy="293700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Zone de texte 280">
                      <a:extLst>
                        <a:ext uri="{FF2B5EF4-FFF2-40B4-BE49-F238E27FC236}">
                          <a16:creationId xmlns:a16="http://schemas.microsoft.com/office/drawing/2014/main" id="{40D55975-D294-2ED3-A305-1D43544544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3371" y="0"/>
                      <a:ext cx="827059" cy="257175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(</m:t>
                            </m:r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Zone de texte 280">
                      <a:extLst>
                        <a:ext uri="{FF2B5EF4-FFF2-40B4-BE49-F238E27FC236}">
                          <a16:creationId xmlns:a16="http://schemas.microsoft.com/office/drawing/2014/main" id="{40D55975-D294-2ED3-A305-1D43544544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3371" y="0"/>
                      <a:ext cx="827059" cy="25717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285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Zone de texte 281">
                      <a:extLst>
                        <a:ext uri="{FF2B5EF4-FFF2-40B4-BE49-F238E27FC236}">
                          <a16:creationId xmlns:a16="http://schemas.microsoft.com/office/drawing/2014/main" id="{2A0DD21B-FC64-E215-4278-9E960C8A80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20983" y="217284"/>
                      <a:ext cx="1198006" cy="36571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fr-FR" sz="2400" b="1">
                                <a:solidFill>
                                  <a:srgbClr val="FF0000"/>
                                </a:solidFill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f>
                              <m:fPr>
                                <m:ctrlPr>
                                  <a:rPr lang="fr-FR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fr-FR" sz="2400" b="1">
                                <a:solidFill>
                                  <a:srgbClr val="FF0000"/>
                                </a:solidFill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fr-FR" sz="2400" b="1">
                                <a:solidFill>
                                  <a:srgbClr val="FF0000"/>
                                </a:solidFill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fr-FR" sz="2400" b="1">
                                <a:solidFill>
                                  <a:srgbClr val="FF0000"/>
                                </a:solidFill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fr-FR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Zone de texte 281">
                      <a:extLst>
                        <a:ext uri="{FF2B5EF4-FFF2-40B4-BE49-F238E27FC236}">
                          <a16:creationId xmlns:a16="http://schemas.microsoft.com/office/drawing/2014/main" id="{2A0DD21B-FC64-E215-4278-9E960C8A802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0983" y="217284"/>
                      <a:ext cx="1198006" cy="3657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285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Zone de texte 283">
                      <a:extLst>
                        <a:ext uri="{FF2B5EF4-FFF2-40B4-BE49-F238E27FC236}">
                          <a16:creationId xmlns:a16="http://schemas.microsoft.com/office/drawing/2014/main" id="{8FEBF9CD-A09B-2137-D326-D3BACDE932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7858" y="1946495"/>
                      <a:ext cx="492930" cy="257175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24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00B050"/>
                                    </a:solidFill>
                                    <a:effectLst/>
                                    <a:latin typeface="Symbol" panose="05050102010706020507" pitchFamily="18" charset="2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00B05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00B05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Zone de texte 283">
                      <a:extLst>
                        <a:ext uri="{FF2B5EF4-FFF2-40B4-BE49-F238E27FC236}">
                          <a16:creationId xmlns:a16="http://schemas.microsoft.com/office/drawing/2014/main" id="{8FEBF9CD-A09B-2137-D326-D3BACDE932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7858" y="1946495"/>
                      <a:ext cx="492930" cy="25717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285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Zone de texte 284">
                      <a:extLst>
                        <a:ext uri="{FF2B5EF4-FFF2-40B4-BE49-F238E27FC236}">
                          <a16:creationId xmlns:a16="http://schemas.microsoft.com/office/drawing/2014/main" id="{8B7104D7-E136-E972-EE55-69C08BADAD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71600" y="2675299"/>
                      <a:ext cx="293056" cy="257175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Zone de texte 284">
                      <a:extLst>
                        <a:ext uri="{FF2B5EF4-FFF2-40B4-BE49-F238E27FC236}">
                          <a16:creationId xmlns:a16="http://schemas.microsoft.com/office/drawing/2014/main" id="{8B7104D7-E136-E972-EE55-69C08BADAD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71600" y="2675299"/>
                      <a:ext cx="293056" cy="25717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285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Zone de texte 285">
                      <a:extLst>
                        <a:ext uri="{FF2B5EF4-FFF2-40B4-BE49-F238E27FC236}">
                          <a16:creationId xmlns:a16="http://schemas.microsoft.com/office/drawing/2014/main" id="{83845374-91D2-DB03-6C1F-EB392CE9EA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40372" y="2679826"/>
                      <a:ext cx="293056" cy="257175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Zone de texte 285">
                      <a:extLst>
                        <a:ext uri="{FF2B5EF4-FFF2-40B4-BE49-F238E27FC236}">
                          <a16:creationId xmlns:a16="http://schemas.microsoft.com/office/drawing/2014/main" id="{83845374-91D2-DB03-6C1F-EB392CE9EA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0372" y="2679826"/>
                      <a:ext cx="293056" cy="25717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285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Zone de texte 286">
                      <a:extLst>
                        <a:ext uri="{FF2B5EF4-FFF2-40B4-BE49-F238E27FC236}">
                          <a16:creationId xmlns:a16="http://schemas.microsoft.com/office/drawing/2014/main" id="{C70E5BF7-653C-3B74-E136-3E6164AC66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13573" y="2675299"/>
                      <a:ext cx="432435" cy="257175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Zone de texte 286">
                      <a:extLst>
                        <a:ext uri="{FF2B5EF4-FFF2-40B4-BE49-F238E27FC236}">
                          <a16:creationId xmlns:a16="http://schemas.microsoft.com/office/drawing/2014/main" id="{C70E5BF7-653C-3B74-E136-3E6164AC66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13573" y="2675299"/>
                      <a:ext cx="432435" cy="25717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0448" r="-4478"/>
                      </a:stretch>
                    </a:blipFill>
                    <a:ln w="285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Zone de texte 287">
                      <a:extLst>
                        <a:ext uri="{FF2B5EF4-FFF2-40B4-BE49-F238E27FC236}">
                          <a16:creationId xmlns:a16="http://schemas.microsoft.com/office/drawing/2014/main" id="{89E81B9F-99FE-A863-FC32-EA4568F28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93928" y="2675299"/>
                      <a:ext cx="434026" cy="257175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FR" sz="2400" b="1" i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Zone de texte 287">
                      <a:extLst>
                        <a:ext uri="{FF2B5EF4-FFF2-40B4-BE49-F238E27FC236}">
                          <a16:creationId xmlns:a16="http://schemas.microsoft.com/office/drawing/2014/main" id="{89E81B9F-99FE-A863-FC32-EA4568F28BE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93928" y="2675299"/>
                      <a:ext cx="434026" cy="25717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9701" r="-4478"/>
                      </a:stretch>
                    </a:blipFill>
                    <a:ln w="285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Zone de texte 352">
                      <a:extLst>
                        <a:ext uri="{FF2B5EF4-FFF2-40B4-BE49-F238E27FC236}">
                          <a16:creationId xmlns:a16="http://schemas.microsoft.com/office/drawing/2014/main" id="{4DB8DD5E-98EB-2382-2E5F-3E7C1A45CE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86000" y="2458016"/>
                      <a:ext cx="437119" cy="257175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Zone de texte 352">
                      <a:extLst>
                        <a:ext uri="{FF2B5EF4-FFF2-40B4-BE49-F238E27FC236}">
                          <a16:creationId xmlns:a16="http://schemas.microsoft.com/office/drawing/2014/main" id="{4DB8DD5E-98EB-2382-2E5F-3E7C1A45CE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86000" y="2458016"/>
                      <a:ext cx="437119" cy="25717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285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2CD05994-21E7-DDD6-E151-ACA9EA01EEA8}"/>
                </a:ext>
              </a:extLst>
            </p:cNvPr>
            <p:cNvCxnSpPr/>
            <p:nvPr/>
          </p:nvCxnSpPr>
          <p:spPr>
            <a:xfrm>
              <a:off x="1380653" y="1810693"/>
              <a:ext cx="4544" cy="579383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06975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C657E38-5D08-0A7F-905F-01E18C8A2FE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 mécanique</a:t>
            </a:r>
            <a:endParaRPr lang="fr-FR" sz="3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60381C-11C9-7366-A81C-9725818482F1}"/>
              </a:ext>
            </a:extLst>
          </p:cNvPr>
          <p:cNvSpPr txBox="1"/>
          <p:nvPr/>
        </p:nvSpPr>
        <p:spPr>
          <a:xfrm>
            <a:off x="-1" y="584775"/>
            <a:ext cx="12191999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peut étudier l’évolution temporelle des énergies cinétique et potentielle de pesanteur d’une bille d’acier ou de ping-pong dans l’air.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EA9ADA17-BBFC-4341-549F-AD4B71F44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60" y="1594376"/>
            <a:ext cx="9463075" cy="40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23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5087C763-73C3-0E1F-0DA8-85853C3F0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38" b="16359"/>
          <a:stretch/>
        </p:blipFill>
        <p:spPr>
          <a:xfrm>
            <a:off x="7157884" y="109704"/>
            <a:ext cx="4935793" cy="34228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125205F-29AC-FD58-5431-57DE595D1264}"/>
              </a:ext>
            </a:extLst>
          </p:cNvPr>
          <p:cNvSpPr txBox="1"/>
          <p:nvPr/>
        </p:nvSpPr>
        <p:spPr>
          <a:xfrm>
            <a:off x="1" y="29496"/>
            <a:ext cx="7010400" cy="2049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résultats obtenus en l’absence de frottements ont montré que lorsque </a:t>
            </a:r>
            <a:r>
              <a:rPr lang="fr-FR" sz="24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b="1" baseline="-25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maximale, </a:t>
            </a:r>
            <a:r>
              <a:rPr lang="fr-FR" sz="24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b="1" baseline="-25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minimale et réciproquement: il y a conversion d’une forme d’énergie en l’autre, par l’intermédiaire du travail du poids.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C9E3A5-780B-46FB-B344-B286CFAD4B5B}"/>
              </a:ext>
            </a:extLst>
          </p:cNvPr>
          <p:cNvSpPr txBox="1"/>
          <p:nvPr/>
        </p:nvSpPr>
        <p:spPr>
          <a:xfrm>
            <a:off x="0" y="2264998"/>
            <a:ext cx="7010400" cy="165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de la courbe d'évolution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x(t)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en déduit l'évolution de la vitesse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v(t)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puis l'évolution de l'énergie cinétique </a:t>
            </a:r>
            <a:r>
              <a:rPr lang="fr-FR" sz="24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b="1" baseline="-25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de l'énergie potentielle </a:t>
            </a:r>
            <a:r>
              <a:rPr lang="fr-FR" sz="24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b="1" baseline="-25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68BA69B-8153-2928-2B50-69EF86B0CCB3}"/>
                  </a:ext>
                </a:extLst>
              </p:cNvPr>
              <p:cNvSpPr txBox="1"/>
              <p:nvPr/>
            </p:nvSpPr>
            <p:spPr>
              <a:xfrm>
                <a:off x="0" y="4024879"/>
                <a:ext cx="12192000" cy="1743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400" b="1" dirty="0"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2400" b="1" dirty="0"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400" b="1" dirty="0"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2400" b="1" dirty="0"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fr-FR" sz="2400" b="1" dirty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fr-FR" sz="2400" b="1" i="0" smtClean="0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</m:d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68BA69B-8153-2928-2B50-69EF86B0C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24879"/>
                <a:ext cx="12192000" cy="1743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E14630CC-D24D-E973-B1C5-CEFCBF5F219C}"/>
              </a:ext>
            </a:extLst>
          </p:cNvPr>
          <p:cNvSpPr txBox="1"/>
          <p:nvPr/>
        </p:nvSpPr>
        <p:spPr>
          <a:xfrm>
            <a:off x="0" y="585641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orsque </a:t>
            </a:r>
            <a:r>
              <a:rPr lang="fr-FR" sz="24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b="1" baseline="-25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maximale, 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b="1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fr-FR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minimale et réciproquement. </a:t>
            </a:r>
            <a:r>
              <a:rPr lang="fr-F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y a conversion d’une forme d’énergie en l’autre.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88619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3C7F3085-FA09-6016-D5A1-E9342D24209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Conservation de l’énergie mécanique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9114644-F163-116F-50D1-23525B5FF592}"/>
                  </a:ext>
                </a:extLst>
              </p:cNvPr>
              <p:cNvSpPr txBox="1"/>
              <p:nvPr/>
            </p:nvSpPr>
            <p:spPr>
              <a:xfrm>
                <a:off x="0" y="511954"/>
                <a:ext cx="12192000" cy="6352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L’étude de la chute d’un projectile ou du mouvement d’un ressort a démontré que les énergies cinétique et potentielle se compensent.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certaines conditions, la quantité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+ E</a:t>
                </a:r>
                <a:r>
                  <a:rPr lang="fr-FR" sz="24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constante au cours du mouvement, on l’appelle énergie mécanique du système et on la note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L’énergie mécanique d’un système qui n’est soumis à aucun frottement se conserve: elle est constante au cours du temps.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mtClean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fr-FR" sz="2400" b="1" i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0</m:t>
                      </m:r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L’énergie mécanique d’un système qui est soumis à des forces de frottement diminue au cours du temps. Sa diminution est égale au travail des forces de frottement: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&lt; 0</m:t>
                      </m:r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9114644-F163-116F-50D1-23525B5FF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1954"/>
                <a:ext cx="12192000" cy="6352060"/>
              </a:xfrm>
              <a:prstGeom prst="rect">
                <a:avLst/>
              </a:prstGeom>
              <a:blipFill>
                <a:blip r:embed="rId2"/>
                <a:stretch>
                  <a:fillRect l="-750" t="-672" r="-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459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8FA1D98-4D2C-172B-3EDE-F508D1FFB4B8}"/>
              </a:ext>
            </a:extLst>
          </p:cNvPr>
          <p:cNvSpPr txBox="1"/>
          <p:nvPr/>
        </p:nvSpPr>
        <p:spPr>
          <a:xfrm>
            <a:off x="0" y="0"/>
            <a:ext cx="6862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 mécanique d’un projectile</a:t>
            </a:r>
            <a:endParaRPr lang="fr-FR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FBE021-E77B-E772-FC17-41BB3CC3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63" y="110369"/>
            <a:ext cx="4770837" cy="3318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163E98A-9F52-CAF7-D40C-060F6CD8DAD6}"/>
                  </a:ext>
                </a:extLst>
              </p:cNvPr>
              <p:cNvSpPr txBox="1"/>
              <p:nvPr/>
            </p:nvSpPr>
            <p:spPr>
              <a:xfrm>
                <a:off x="8835" y="2523311"/>
                <a:ext cx="7344501" cy="769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pp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endPara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163E98A-9F52-CAF7-D40C-060F6CD8D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" y="2523311"/>
                <a:ext cx="7344501" cy="769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D3D9E5D-B777-0EC1-ABA9-5E0A22651EE2}"/>
                  </a:ext>
                </a:extLst>
              </p:cNvPr>
              <p:cNvSpPr txBox="1"/>
              <p:nvPr/>
            </p:nvSpPr>
            <p:spPr>
              <a:xfrm>
                <a:off x="0" y="524469"/>
                <a:ext cx="7344502" cy="2185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lance avec une vitesse initiale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faisant un angle </a:t>
                </a:r>
                <a:r>
                  <a:rPr lang="fr-FR" sz="2400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avec l’horizontale, un projectile de masse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depuis l’altitude de référence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 = 0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On considère que le système n'est pas soumis à des forces de frottement.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D3D9E5D-B777-0EC1-ABA9-5E0A22651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469"/>
                <a:ext cx="7344502" cy="2185919"/>
              </a:xfrm>
              <a:prstGeom prst="rect">
                <a:avLst/>
              </a:prstGeom>
              <a:blipFill>
                <a:blip r:embed="rId4"/>
                <a:stretch>
                  <a:fillRect l="-1245" r="-1245" b="-52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7C45570-07F0-49A4-F0A1-B40799C4FB59}"/>
                  </a:ext>
                </a:extLst>
              </p:cNvPr>
              <p:cNvSpPr txBox="1"/>
              <p:nvPr/>
            </p:nvSpPr>
            <p:spPr>
              <a:xfrm>
                <a:off x="0" y="3355903"/>
                <a:ext cx="12103510" cy="769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l'instant initial on aura: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pp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(0)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+ 0 = 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7C45570-07F0-49A4-F0A1-B40799C4F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5903"/>
                <a:ext cx="12103510" cy="769763"/>
              </a:xfrm>
              <a:prstGeom prst="rect">
                <a:avLst/>
              </a:prstGeom>
              <a:blipFill>
                <a:blip r:embed="rId5"/>
                <a:stretch>
                  <a:fillRect l="-756"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FAB6F23-7252-1B1B-5760-F8231C99399A}"/>
                  </a:ext>
                </a:extLst>
              </p:cNvPr>
              <p:cNvSpPr txBox="1"/>
              <p:nvPr/>
            </p:nvSpPr>
            <p:spPr>
              <a:xfrm>
                <a:off x="0" y="4163741"/>
                <a:ext cx="12191996" cy="130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Au sommet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trajectoire, à l'instant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a, z = </a:t>
                </a:r>
                <a:r>
                  <a:rPr lang="fr-FR" sz="24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fr-FR" sz="2400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4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= V</a:t>
                </a:r>
                <a:r>
                  <a:rPr lang="fr-FR" sz="24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.cos</a:t>
                </a:r>
                <a:r>
                  <a:rPr lang="fr-FR" sz="2400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d'où: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pp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1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FAB6F23-7252-1B1B-5760-F8231C993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63741"/>
                <a:ext cx="12191996" cy="1308756"/>
              </a:xfrm>
              <a:prstGeom prst="rect">
                <a:avLst/>
              </a:prstGeom>
              <a:blipFill>
                <a:blip r:embed="rId6"/>
                <a:stretch>
                  <a:fillRect l="-750" t="-41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E266A76-72AD-9D63-D55A-CB3B0ABB0681}"/>
                  </a:ext>
                </a:extLst>
              </p:cNvPr>
              <p:cNvSpPr txBox="1"/>
              <p:nvPr/>
            </p:nvSpPr>
            <p:spPr>
              <a:xfrm>
                <a:off x="0" y="5391054"/>
                <a:ext cx="12192000" cy="1132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en déduit l'altitude maximale atteinte par le projectile: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1">
                                    <a:effectLst/>
                                    <a:latin typeface="Comic Sans MS" panose="030F0702030302020204" pitchFamily="66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b="1">
                                    <a:effectLst/>
                                    <a:latin typeface="Comic Sans MS" panose="030F0702030302020204" pitchFamily="66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Symbol" panose="05050102010706020507" pitchFamily="18" charset="2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</m:t>
                        </m:r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E266A76-72AD-9D63-D55A-CB3B0ABB0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91054"/>
                <a:ext cx="12192000" cy="1132105"/>
              </a:xfrm>
              <a:prstGeom prst="rect">
                <a:avLst/>
              </a:prstGeom>
              <a:blipFill>
                <a:blip r:embed="rId7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985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56B4AFA7-15AF-A835-B72F-585ED66E71EA}"/>
              </a:ext>
            </a:extLst>
          </p:cNvPr>
          <p:cNvSpPr txBox="1"/>
          <p:nvPr/>
        </p:nvSpPr>
        <p:spPr>
          <a:xfrm>
            <a:off x="-1464" y="0"/>
            <a:ext cx="12193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 mécanique du système solide–ressort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4328E59-F132-F3EE-9B66-4E64F125F751}"/>
                  </a:ext>
                </a:extLst>
              </p:cNvPr>
              <p:cNvSpPr txBox="1"/>
              <p:nvPr/>
            </p:nvSpPr>
            <p:spPr>
              <a:xfrm>
                <a:off x="-1" y="584775"/>
                <a:ext cx="8018217" cy="2252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L’énergie mécanique d’un système solide–ressort constitué d’un ressort horizontal d’axe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24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x’x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de raideur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et d’un solide de masse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pour expression: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54328E59-F132-F3EE-9B66-4E64F125F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84775"/>
                <a:ext cx="8018217" cy="2252027"/>
              </a:xfrm>
              <a:prstGeom prst="rect">
                <a:avLst/>
              </a:prstGeom>
              <a:blipFill>
                <a:blip r:embed="rId2"/>
                <a:stretch>
                  <a:fillRect l="-1141" t="-1897" r="-11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532DF8DC-29E0-FAF4-C2E2-E22DC76E8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217" y="672695"/>
            <a:ext cx="4086225" cy="3152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4C077CB-2C23-082B-B18D-60BCA624BFFA}"/>
                  </a:ext>
                </a:extLst>
              </p:cNvPr>
              <p:cNvSpPr txBox="1"/>
              <p:nvPr/>
            </p:nvSpPr>
            <p:spPr>
              <a:xfrm>
                <a:off x="-50554" y="2804634"/>
                <a:ext cx="8068770" cy="1164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Lorsque la masse passe par la position d'équilibre sa vitesse sera maximale, d'où: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sub>
                        </m:sSub>
                      </m:e>
                      <m:sup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4C077CB-2C23-082B-B18D-60BCA624B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554" y="2804634"/>
                <a:ext cx="8068770" cy="1164934"/>
              </a:xfrm>
              <a:prstGeom prst="rect">
                <a:avLst/>
              </a:prstGeom>
              <a:blipFill>
                <a:blip r:embed="rId4"/>
                <a:stretch>
                  <a:fillRect l="-1209" t="-3665" r="-1134" b="-31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2EBFB49-058C-97C6-9AC9-2663B0A5F232}"/>
                  </a:ext>
                </a:extLst>
              </p:cNvPr>
              <p:cNvSpPr txBox="1"/>
              <p:nvPr/>
            </p:nvSpPr>
            <p:spPr>
              <a:xfrm>
                <a:off x="0" y="3969568"/>
                <a:ext cx="12192000" cy="1164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Lorsque la masse passe par la position d'élongation maximale, sa vitesse sera nulle, d'où: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sub>
                        </m:sSub>
                      </m:e>
                      <m:sup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2EBFB49-058C-97C6-9AC9-2663B0A5F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69568"/>
                <a:ext cx="12192000" cy="1164934"/>
              </a:xfrm>
              <a:prstGeom prst="rect">
                <a:avLst/>
              </a:prstGeom>
              <a:blipFill>
                <a:blip r:embed="rId5"/>
                <a:stretch>
                  <a:fillRect l="-750" t="-3665" r="-750" b="-31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F24648C-EEB4-F376-43B4-4E968A700FD1}"/>
                  </a:ext>
                </a:extLst>
              </p:cNvPr>
              <p:cNvSpPr txBox="1"/>
              <p:nvPr/>
            </p:nvSpPr>
            <p:spPr>
              <a:xfrm>
                <a:off x="-1464" y="5006017"/>
                <a:ext cx="12193464" cy="88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en déduit la vitesse maximale atteinte par la masse: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lang="fr-FR" sz="2400" b="1" i="0" smtClean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b="1" i="0" smtClean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F24648C-EEB4-F376-43B4-4E968A700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4" y="5006017"/>
                <a:ext cx="12193464" cy="883319"/>
              </a:xfrm>
              <a:prstGeom prst="rect">
                <a:avLst/>
              </a:prstGeom>
              <a:blipFill>
                <a:blip r:embed="rId6"/>
                <a:stretch>
                  <a:fillRect l="-800" b="-13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887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9379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29508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3337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299FFCDC-E64B-13D1-C665-6D4CC34F1DCD}"/>
              </a:ext>
            </a:extLst>
          </p:cNvPr>
          <p:cNvSpPr txBox="1"/>
          <p:nvPr/>
        </p:nvSpPr>
        <p:spPr>
          <a:xfrm>
            <a:off x="1524" y="0"/>
            <a:ext cx="12190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Travail d’une force constante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213CACF-47F4-C149-3B84-B33FCA32009D}"/>
                  </a:ext>
                </a:extLst>
              </p:cNvPr>
              <p:cNvSpPr txBox="1"/>
              <p:nvPr/>
            </p:nvSpPr>
            <p:spPr>
              <a:xfrm>
                <a:off x="1524" y="584775"/>
                <a:ext cx="12188952" cy="1481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considère une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constante dont le point d’application se déplace d’un point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à un point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Le travail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fr-FR" sz="24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lors de ce déplacement s’exprime par le produit scalaire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213CACF-47F4-C149-3B84-B33FCA32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" y="584775"/>
                <a:ext cx="12188952" cy="1481752"/>
              </a:xfrm>
              <a:prstGeom prst="rect">
                <a:avLst/>
              </a:prstGeom>
              <a:blipFill>
                <a:blip r:embed="rId2"/>
                <a:stretch>
                  <a:fillRect l="-750" r="-750" b="-86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1">
                <a:extLst>
                  <a:ext uri="{FF2B5EF4-FFF2-40B4-BE49-F238E27FC236}">
                    <a16:creationId xmlns:a16="http://schemas.microsoft.com/office/drawing/2014/main" id="{FDFAAC8B-4545-610D-1763-BF3F4A02A3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675098"/>
                  </p:ext>
                </p:extLst>
              </p:nvPr>
            </p:nvGraphicFramePr>
            <p:xfrm>
              <a:off x="182880" y="2232945"/>
              <a:ext cx="11826240" cy="19077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66665">
                      <a:extLst>
                        <a:ext uri="{9D8B030D-6E8A-4147-A177-3AD203B41FA5}">
                          <a16:colId xmlns:a16="http://schemas.microsoft.com/office/drawing/2014/main" val="3286332170"/>
                        </a:ext>
                      </a:extLst>
                    </a:gridCol>
                    <a:gridCol w="6059575">
                      <a:extLst>
                        <a:ext uri="{9D8B030D-6E8A-4147-A177-3AD203B41FA5}">
                          <a16:colId xmlns:a16="http://schemas.microsoft.com/office/drawing/2014/main" val="237444492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AB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>
                                            <a:effectLst/>
                                            <a:latin typeface="Comic Sans MS" panose="030F0702030302020204" pitchFamily="66" charset="0"/>
                                          </a:rPr>
                                          <m:t>F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fr-FR" sz="2400">
                                    <a:effectLst/>
                                    <a:latin typeface="Comic Sans MS" panose="030F0702030302020204" pitchFamily="66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=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F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AB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fr-FR" sz="2400">
                                    <a:effectLst/>
                                    <a:latin typeface="Comic Sans MS" panose="030F0702030302020204" pitchFamily="66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AB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cos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F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AB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dirty="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AB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>
                                            <a:effectLst/>
                                            <a:latin typeface="Comic Sans MS" panose="030F0702030302020204" pitchFamily="66" charset="0"/>
                                          </a:rPr>
                                          <m:t>F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fr-FR" sz="2400">
                                    <a:effectLst/>
                                    <a:latin typeface="Comic Sans MS" panose="030F0702030302020204" pitchFamily="66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AB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cos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i="0" smtClean="0">
                                    <a:effectLst/>
                                    <a:latin typeface="Symbol" panose="05050102010706020507" pitchFamily="18" charset="2"/>
                                  </a:rPr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effectLst/>
                                    <a:latin typeface="Comic Sans MS" panose="030F0702030302020204" pitchFamily="66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dirty="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270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17855" algn="l"/>
                            </a:tabLst>
                          </a:pP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W</a:t>
                          </a:r>
                          <a:r>
                            <a:rPr lang="fr-FR" sz="2400" baseline="-25000" dirty="0">
                              <a:effectLst/>
                              <a:latin typeface="Comic Sans MS" panose="030F0702030302020204" pitchFamily="66" charset="0"/>
                            </a:rPr>
                            <a:t>AB</a:t>
                          </a: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: Travail de la force (J)</a:t>
                          </a:r>
                        </a:p>
                        <a:p>
                          <a:pPr marL="1270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17855" algn="l"/>
                            </a:tabLst>
                          </a:pP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F: Valeur de la force (N)</a:t>
                          </a:r>
                        </a:p>
                        <a:p>
                          <a:pPr marL="1270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17855" algn="l"/>
                            </a:tabLst>
                          </a:pPr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AB: Longueur du déplacement (m)</a:t>
                          </a:r>
                        </a:p>
                        <a:p>
                          <a:pPr marL="1270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61785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fr-FR" sz="2400">
                                  <a:effectLst/>
                                  <a:latin typeface="Comic Sans MS" panose="030F0702030302020204" pitchFamily="66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>
                                      <a:effectLst/>
                                      <a:latin typeface="Comic Sans MS" panose="030F0702030302020204" pitchFamily="66" charset="0"/>
                                    </a:rPr>
                                    <m:t>F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fr-FR" sz="2400">
                                  <a:effectLst/>
                                  <a:latin typeface="Comic Sans MS" panose="030F0702030302020204" pitchFamily="66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>
                                      <a:effectLst/>
                                      <a:latin typeface="Comic Sans MS" panose="030F0702030302020204" pitchFamily="66" charset="0"/>
                                    </a:rPr>
                                    <m:t>AB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fr-FR" sz="2400">
                                  <a:effectLst/>
                                  <a:latin typeface="Comic Sans MS" panose="030F0702030302020204" pitchFamily="66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fr-FR" sz="2400" b="1" i="0" smtClean="0">
                                  <a:effectLst/>
                                  <a:latin typeface="Comic Sans MS" panose="030F0702030302020204" pitchFamily="66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fr-FR" sz="2400" b="1" i="0" smtClean="0">
                                  <a:effectLst/>
                                  <a:latin typeface="Symbol" panose="05050102010706020507" pitchFamily="18" charset="2"/>
                                </a:rPr>
                                <m:t>q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  <a:latin typeface="Comic Sans MS" panose="030F0702030302020204" pitchFamily="66" charset="0"/>
                            </a:rPr>
                            <a:t>: Angle orienté (rad)</a:t>
                          </a:r>
                          <a:endParaRPr lang="fr-FR" sz="2400" dirty="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789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1">
                <a:extLst>
                  <a:ext uri="{FF2B5EF4-FFF2-40B4-BE49-F238E27FC236}">
                    <a16:creationId xmlns:a16="http://schemas.microsoft.com/office/drawing/2014/main" id="{FDFAAC8B-4545-610D-1763-BF3F4A02A3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675098"/>
                  </p:ext>
                </p:extLst>
              </p:nvPr>
            </p:nvGraphicFramePr>
            <p:xfrm>
              <a:off x="182880" y="2232945"/>
              <a:ext cx="11826240" cy="19077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66665">
                      <a:extLst>
                        <a:ext uri="{9D8B030D-6E8A-4147-A177-3AD203B41FA5}">
                          <a16:colId xmlns:a16="http://schemas.microsoft.com/office/drawing/2014/main" val="3286332170"/>
                        </a:ext>
                      </a:extLst>
                    </a:gridCol>
                    <a:gridCol w="6059575">
                      <a:extLst>
                        <a:ext uri="{9D8B030D-6E8A-4147-A177-3AD203B41FA5}">
                          <a16:colId xmlns:a16="http://schemas.microsoft.com/office/drawing/2014/main" val="2374444928"/>
                        </a:ext>
                      </a:extLst>
                    </a:gridCol>
                  </a:tblGrid>
                  <a:tr h="190779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459" r="-105074" b="-9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5171" t="-4459" b="-9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8908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e 12">
            <a:extLst>
              <a:ext uri="{FF2B5EF4-FFF2-40B4-BE49-F238E27FC236}">
                <a16:creationId xmlns:a16="http://schemas.microsoft.com/office/drawing/2014/main" id="{F03BDA0A-F1A5-4D83-0A91-D86F9BCF103A}"/>
              </a:ext>
            </a:extLst>
          </p:cNvPr>
          <p:cNvGrpSpPr/>
          <p:nvPr/>
        </p:nvGrpSpPr>
        <p:grpSpPr>
          <a:xfrm>
            <a:off x="3303962" y="4679953"/>
            <a:ext cx="5584076" cy="1907794"/>
            <a:chOff x="0" y="1"/>
            <a:chExt cx="3181985" cy="1087122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62AE22F9-E7B9-3DD8-BF36-32170987A9A4}"/>
                </a:ext>
              </a:extLst>
            </p:cNvPr>
            <p:cNvSpPr/>
            <p:nvPr/>
          </p:nvSpPr>
          <p:spPr>
            <a:xfrm rot="6423292">
              <a:off x="891767" y="122222"/>
              <a:ext cx="538480" cy="538480"/>
            </a:xfrm>
            <a:prstGeom prst="arc">
              <a:avLst>
                <a:gd name="adj1" fmla="val 16200000"/>
                <a:gd name="adj2" fmla="val 18363036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/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84DDD6C5-6E51-7297-83E2-564FCB34ACF8}"/>
                </a:ext>
              </a:extLst>
            </p:cNvPr>
            <p:cNvGrpSpPr/>
            <p:nvPr/>
          </p:nvGrpSpPr>
          <p:grpSpPr>
            <a:xfrm>
              <a:off x="0" y="1"/>
              <a:ext cx="3181985" cy="1087122"/>
              <a:chOff x="0" y="393769"/>
              <a:chExt cx="3181985" cy="1087392"/>
            </a:xfrm>
          </p:grpSpPr>
          <p:sp>
            <p:nvSpPr>
              <p:cNvPr id="16" name="Zone de texte 49">
                <a:extLst>
                  <a:ext uri="{FF2B5EF4-FFF2-40B4-BE49-F238E27FC236}">
                    <a16:creationId xmlns:a16="http://schemas.microsoft.com/office/drawing/2014/main" id="{CAA07945-375C-5A3A-A150-8BD8536AC8BD}"/>
                  </a:ext>
                </a:extLst>
              </p:cNvPr>
              <p:cNvSpPr txBox="1"/>
              <p:nvPr/>
            </p:nvSpPr>
            <p:spPr>
              <a:xfrm>
                <a:off x="1416454" y="934566"/>
                <a:ext cx="186083" cy="21363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CCDA1D8F-243C-36BA-4C8B-2CBA243D1A8F}"/>
                  </a:ext>
                </a:extLst>
              </p:cNvPr>
              <p:cNvGrpSpPr/>
              <p:nvPr/>
            </p:nvGrpSpPr>
            <p:grpSpPr>
              <a:xfrm>
                <a:off x="0" y="393769"/>
                <a:ext cx="3181985" cy="1087392"/>
                <a:chOff x="0" y="393826"/>
                <a:chExt cx="3182218" cy="1087554"/>
              </a:xfrm>
            </p:grpSpPr>
            <p:grpSp>
              <p:nvGrpSpPr>
                <p:cNvPr id="18" name="Groupe 17">
                  <a:extLst>
                    <a:ext uri="{FF2B5EF4-FFF2-40B4-BE49-F238E27FC236}">
                      <a16:creationId xmlns:a16="http://schemas.microsoft.com/office/drawing/2014/main" id="{E08F7D53-84EB-E995-2DC0-A2965F2ADC6A}"/>
                    </a:ext>
                  </a:extLst>
                </p:cNvPr>
                <p:cNvGrpSpPr/>
                <p:nvPr/>
              </p:nvGrpSpPr>
              <p:grpSpPr>
                <a:xfrm>
                  <a:off x="140329" y="502467"/>
                  <a:ext cx="2895600" cy="851686"/>
                  <a:chOff x="9054" y="344031"/>
                  <a:chExt cx="2895600" cy="851686"/>
                </a:xfrm>
              </p:grpSpPr>
              <p:cxnSp>
                <p:nvCxnSpPr>
                  <p:cNvPr id="24" name="Connecteur droit 23">
                    <a:extLst>
                      <a:ext uri="{FF2B5EF4-FFF2-40B4-BE49-F238E27FC236}">
                        <a16:creationId xmlns:a16="http://schemas.microsoft.com/office/drawing/2014/main" id="{D923D4DC-9B8F-3A84-5844-9FBC8D0B8A3F}"/>
                      </a:ext>
                    </a:extLst>
                  </p:cNvPr>
                  <p:cNvCxnSpPr/>
                  <p:nvPr/>
                </p:nvCxnSpPr>
                <p:spPr>
                  <a:xfrm>
                    <a:off x="9054" y="344031"/>
                    <a:ext cx="2895600" cy="83248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25" name="Connecteur droit avec flèche 24">
                    <a:extLst>
                      <a:ext uri="{FF2B5EF4-FFF2-40B4-BE49-F238E27FC236}">
                        <a16:creationId xmlns:a16="http://schemas.microsoft.com/office/drawing/2014/main" id="{1B9C6A16-67FC-2867-A5F4-0A76E3D53D1F}"/>
                      </a:ext>
                    </a:extLst>
                  </p:cNvPr>
                  <p:cNvCxnSpPr/>
                  <p:nvPr/>
                </p:nvCxnSpPr>
                <p:spPr>
                  <a:xfrm>
                    <a:off x="1023042" y="633742"/>
                    <a:ext cx="470535" cy="561975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tailEnd type="arrow"/>
                  </a:ln>
                  <a:effectLst/>
                </p:spPr>
              </p:cxnSp>
            </p:grpSp>
            <p:grpSp>
              <p:nvGrpSpPr>
                <p:cNvPr id="19" name="Groupe 18">
                  <a:extLst>
                    <a:ext uri="{FF2B5EF4-FFF2-40B4-BE49-F238E27FC236}">
                      <a16:creationId xmlns:a16="http://schemas.microsoft.com/office/drawing/2014/main" id="{5949ABC9-A06C-62D6-8708-2CBC5D61BF93}"/>
                    </a:ext>
                  </a:extLst>
                </p:cNvPr>
                <p:cNvGrpSpPr/>
                <p:nvPr/>
              </p:nvGrpSpPr>
              <p:grpSpPr>
                <a:xfrm>
                  <a:off x="0" y="393826"/>
                  <a:ext cx="3182218" cy="1087554"/>
                  <a:chOff x="0" y="393826"/>
                  <a:chExt cx="3182218" cy="1087554"/>
                </a:xfrm>
              </p:grpSpPr>
              <p:sp>
                <p:nvSpPr>
                  <p:cNvPr id="20" name="Zone de texte 63">
                    <a:extLst>
                      <a:ext uri="{FF2B5EF4-FFF2-40B4-BE49-F238E27FC236}">
                        <a16:creationId xmlns:a16="http://schemas.microsoft.com/office/drawing/2014/main" id="{6C37A25C-8286-9FAB-B7A5-31DDA95D33BB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93826"/>
                    <a:ext cx="145088" cy="25463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</a:t>
                    </a:r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Zone de texte 451">
                    <a:extLst>
                      <a:ext uri="{FF2B5EF4-FFF2-40B4-BE49-F238E27FC236}">
                        <a16:creationId xmlns:a16="http://schemas.microsoft.com/office/drawing/2014/main" id="{6CDAFF06-5B1D-7F50-5E99-B913600D1D90}"/>
                      </a:ext>
                    </a:extLst>
                  </p:cNvPr>
                  <p:cNvSpPr txBox="1"/>
                  <p:nvPr/>
                </p:nvSpPr>
                <p:spPr>
                  <a:xfrm>
                    <a:off x="3037438" y="1226745"/>
                    <a:ext cx="144780" cy="25463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</a:t>
                    </a:r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Zone de texte 476">
                        <a:extLst>
                          <a:ext uri="{FF2B5EF4-FFF2-40B4-BE49-F238E27FC236}">
                            <a16:creationId xmlns:a16="http://schemas.microsoft.com/office/drawing/2014/main" id="{DCB25BB7-CACA-5DB6-3E4D-B47CCDAC160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4318" y="999669"/>
                        <a:ext cx="144780" cy="25463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" name="Zone de texte 476">
                        <a:extLst>
                          <a:ext uri="{FF2B5EF4-FFF2-40B4-BE49-F238E27FC236}">
                            <a16:creationId xmlns:a16="http://schemas.microsoft.com/office/drawing/2014/main" id="{DCB25BB7-CACA-5DB6-3E4D-B47CCDAC160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54318" y="999669"/>
                        <a:ext cx="144780" cy="254635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Zone de texte 477">
                        <a:extLst>
                          <a:ext uri="{FF2B5EF4-FFF2-40B4-BE49-F238E27FC236}">
                            <a16:creationId xmlns:a16="http://schemas.microsoft.com/office/drawing/2014/main" id="{6EA6EF28-9776-BE2B-946D-5319E6D3DCC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24853" y="716157"/>
                        <a:ext cx="243452" cy="25463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AB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Zone de texte 477">
                        <a:extLst>
                          <a:ext uri="{FF2B5EF4-FFF2-40B4-BE49-F238E27FC236}">
                            <a16:creationId xmlns:a16="http://schemas.microsoft.com/office/drawing/2014/main" id="{6EA6EF28-9776-BE2B-946D-5319E6D3DCC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24853" y="716157"/>
                        <a:ext cx="243452" cy="254635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</p:spTree>
    <p:extLst>
      <p:ext uri="{BB962C8B-B14F-4D97-AF65-F5344CB8AC3E}">
        <p14:creationId xmlns:p14="http://schemas.microsoft.com/office/powerpoint/2010/main" val="2099534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4631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548640"/>
            <a:ext cx="5437187" cy="3255264"/>
          </a:xfrm>
        </p:spPr>
        <p:txBody>
          <a:bodyPr rtlCol="0"/>
          <a:lstStyle/>
          <a:p>
            <a:pPr algn="ctr" rtl="0"/>
            <a:r>
              <a:rPr lang="fr-FR" dirty="0">
                <a:latin typeface="Comic Sans MS" panose="030F0702030302020204" pitchFamily="66" charset="0"/>
              </a:rPr>
              <a:t>ASPECTS ENERGETIQUES DES PHENOMENES MECANIQUE</a:t>
            </a:r>
          </a:p>
        </p:txBody>
      </p:sp>
      <p:sp>
        <p:nvSpPr>
          <p:cNvPr id="23" name="Sous-titr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4285638"/>
            <a:ext cx="5437187" cy="1167084"/>
          </a:xfrm>
        </p:spPr>
        <p:txBody>
          <a:bodyPr rtlCol="0"/>
          <a:lstStyle/>
          <a:p>
            <a:pPr algn="ctr" rtl="0"/>
            <a:r>
              <a:rPr lang="fr-FR" dirty="0">
                <a:latin typeface="Comic Sans MS" panose="030F0702030302020204" pitchFamily="66" charset="0"/>
              </a:rPr>
              <a:t>Prof-TC</a:t>
            </a:r>
          </a:p>
          <a:p>
            <a:pPr algn="ctr" rtl="0"/>
            <a:r>
              <a:rPr lang="fr-FR" dirty="0">
                <a:latin typeface="Comic Sans MS" panose="030F0702030302020204" pitchFamily="66" charset="0"/>
              </a:rPr>
              <a:t>www.prof-tc.fr</a:t>
            </a:r>
          </a:p>
        </p:txBody>
      </p:sp>
      <p:pic>
        <p:nvPicPr>
          <p:cNvPr id="27" name="Espace réservé d’image 26" descr="Arrière-plan numérique Point de données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Espace réservé d’image 32" descr="Arrière-plan numérique Point de données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0FE03B2-E5AE-53CF-65E9-56D79BFDAC6E}"/>
              </a:ext>
            </a:extLst>
          </p:cNvPr>
          <p:cNvSpPr txBox="1"/>
          <p:nvPr/>
        </p:nvSpPr>
        <p:spPr>
          <a:xfrm>
            <a:off x="1524" y="0"/>
            <a:ext cx="12190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travail d’une force constante est indépendant du chemin suivi pour aller d’un point à un autre.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4B357F2-5589-16CB-00A2-4C12ACCC86DD}"/>
                  </a:ext>
                </a:extLst>
              </p:cNvPr>
              <p:cNvSpPr txBox="1"/>
              <p:nvPr/>
            </p:nvSpPr>
            <p:spPr>
              <a:xfrm>
                <a:off x="2208657" y="5532328"/>
                <a:ext cx="7774686" cy="1310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dl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dl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dl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</m:acc>
                    </m:oMath>
                  </m:oMathPara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4B357F2-5589-16CB-00A2-4C12ACCC8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657" y="5532328"/>
                <a:ext cx="7774686" cy="1310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A58FD8F5-2299-E703-3E38-ACFC97713EBD}"/>
              </a:ext>
            </a:extLst>
          </p:cNvPr>
          <p:cNvGrpSpPr/>
          <p:nvPr/>
        </p:nvGrpSpPr>
        <p:grpSpPr>
          <a:xfrm>
            <a:off x="3420618" y="667767"/>
            <a:ext cx="5349240" cy="3882240"/>
            <a:chOff x="0" y="-32349"/>
            <a:chExt cx="3181984" cy="2310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 de texte 338">
                  <a:extLst>
                    <a:ext uri="{FF2B5EF4-FFF2-40B4-BE49-F238E27FC236}">
                      <a16:creationId xmlns:a16="http://schemas.microsoft.com/office/drawing/2014/main" id="{D6D396B9-61DC-650B-CD84-B33FA7F19E6D}"/>
                    </a:ext>
                  </a:extLst>
                </p:cNvPr>
                <p:cNvSpPr txBox="1"/>
                <p:nvPr/>
              </p:nvSpPr>
              <p:spPr>
                <a:xfrm>
                  <a:off x="1134371" y="503468"/>
                  <a:ext cx="330480" cy="302742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dl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Zone de texte 338">
                  <a:extLst>
                    <a:ext uri="{FF2B5EF4-FFF2-40B4-BE49-F238E27FC236}">
                      <a16:creationId xmlns:a16="http://schemas.microsoft.com/office/drawing/2014/main" id="{D6D396B9-61DC-650B-CD84-B33FA7F19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371" y="503468"/>
                  <a:ext cx="330480" cy="3027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E40924C-C8C9-59A2-B301-1B8F5EB95256}"/>
                </a:ext>
              </a:extLst>
            </p:cNvPr>
            <p:cNvGrpSpPr/>
            <p:nvPr/>
          </p:nvGrpSpPr>
          <p:grpSpPr>
            <a:xfrm>
              <a:off x="0" y="-32349"/>
              <a:ext cx="3181984" cy="2310094"/>
              <a:chOff x="0" y="-32351"/>
              <a:chExt cx="3181984" cy="2310204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C046EFF6-650B-D8AC-F9C2-A1227D5828CE}"/>
                  </a:ext>
                </a:extLst>
              </p:cNvPr>
              <p:cNvGrpSpPr/>
              <p:nvPr/>
            </p:nvGrpSpPr>
            <p:grpSpPr>
              <a:xfrm>
                <a:off x="0" y="0"/>
                <a:ext cx="3181984" cy="2277853"/>
                <a:chOff x="0" y="0"/>
                <a:chExt cx="3182218" cy="2278085"/>
              </a:xfrm>
            </p:grpSpPr>
            <p:grpSp>
              <p:nvGrpSpPr>
                <p:cNvPr id="18" name="Groupe 17">
                  <a:extLst>
                    <a:ext uri="{FF2B5EF4-FFF2-40B4-BE49-F238E27FC236}">
                      <a16:creationId xmlns:a16="http://schemas.microsoft.com/office/drawing/2014/main" id="{2A013A48-DA07-93AC-8ED4-3CCA89FF3D23}"/>
                    </a:ext>
                  </a:extLst>
                </p:cNvPr>
                <p:cNvGrpSpPr/>
                <p:nvPr/>
              </p:nvGrpSpPr>
              <p:grpSpPr>
                <a:xfrm>
                  <a:off x="131275" y="157393"/>
                  <a:ext cx="2904654" cy="2120692"/>
                  <a:chOff x="0" y="-1043"/>
                  <a:chExt cx="2904654" cy="2120692"/>
                </a:xfrm>
              </p:grpSpPr>
              <p:grpSp>
                <p:nvGrpSpPr>
                  <p:cNvPr id="27" name="Groupe 26">
                    <a:extLst>
                      <a:ext uri="{FF2B5EF4-FFF2-40B4-BE49-F238E27FC236}">
                        <a16:creationId xmlns:a16="http://schemas.microsoft.com/office/drawing/2014/main" id="{C3FEEF03-D083-1C5B-1909-529227C3282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-1043"/>
                    <a:ext cx="2904654" cy="2046099"/>
                    <a:chOff x="0" y="-1043"/>
                    <a:chExt cx="2904654" cy="2046099"/>
                  </a:xfrm>
                </p:grpSpPr>
                <p:cxnSp>
                  <p:nvCxnSpPr>
                    <p:cNvPr id="31" name="Connecteur droit 30">
                      <a:extLst>
                        <a:ext uri="{FF2B5EF4-FFF2-40B4-BE49-F238E27FC236}">
                          <a16:creationId xmlns:a16="http://schemas.microsoft.com/office/drawing/2014/main" id="{BF8EF89E-868D-8AC3-E742-6F9720B76F9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054" y="344031"/>
                      <a:ext cx="2895600" cy="832485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33" name="Forme libre 12">
                      <a:extLst>
                        <a:ext uri="{FF2B5EF4-FFF2-40B4-BE49-F238E27FC236}">
                          <a16:creationId xmlns:a16="http://schemas.microsoft.com/office/drawing/2014/main" id="{33074443-403A-3803-94D7-E1234D829A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1043"/>
                      <a:ext cx="2902641" cy="1179418"/>
                    </a:xfrm>
                    <a:custGeom>
                      <a:avLst/>
                      <a:gdLst>
                        <a:gd name="connsiteX0" fmla="*/ 0 w 2902641"/>
                        <a:gd name="connsiteY0" fmla="*/ 341972 h 1179418"/>
                        <a:gd name="connsiteX1" fmla="*/ 620163 w 2902641"/>
                        <a:gd name="connsiteY1" fmla="*/ 2467 h 1179418"/>
                        <a:gd name="connsiteX2" fmla="*/ 1923862 w 2902641"/>
                        <a:gd name="connsiteY2" fmla="*/ 183537 h 1179418"/>
                        <a:gd name="connsiteX3" fmla="*/ 2498757 w 2902641"/>
                        <a:gd name="connsiteY3" fmla="*/ 83949 h 1179418"/>
                        <a:gd name="connsiteX4" fmla="*/ 2847315 w 2902641"/>
                        <a:gd name="connsiteY4" fmla="*/ 532095 h 1179418"/>
                        <a:gd name="connsiteX5" fmla="*/ 2897109 w 2902641"/>
                        <a:gd name="connsiteY5" fmla="*/ 1179418 h 1179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02641" h="1179418">
                          <a:moveTo>
                            <a:pt x="0" y="341972"/>
                          </a:moveTo>
                          <a:cubicBezTo>
                            <a:pt x="149759" y="185422"/>
                            <a:pt x="299519" y="28873"/>
                            <a:pt x="620163" y="2467"/>
                          </a:cubicBezTo>
                          <a:cubicBezTo>
                            <a:pt x="940807" y="-23939"/>
                            <a:pt x="1610763" y="169957"/>
                            <a:pt x="1923862" y="183537"/>
                          </a:cubicBezTo>
                          <a:cubicBezTo>
                            <a:pt x="2236961" y="197117"/>
                            <a:pt x="2344848" y="25856"/>
                            <a:pt x="2498757" y="83949"/>
                          </a:cubicBezTo>
                          <a:cubicBezTo>
                            <a:pt x="2652666" y="142042"/>
                            <a:pt x="2780923" y="349517"/>
                            <a:pt x="2847315" y="532095"/>
                          </a:cubicBezTo>
                          <a:cubicBezTo>
                            <a:pt x="2913707" y="714673"/>
                            <a:pt x="2905408" y="947045"/>
                            <a:pt x="2897109" y="11794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0070C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 sz="2400"/>
                    </a:p>
                  </p:txBody>
                </p:sp>
                <p:sp>
                  <p:nvSpPr>
                    <p:cNvPr id="34" name="Forme libre 16">
                      <a:extLst>
                        <a:ext uri="{FF2B5EF4-FFF2-40B4-BE49-F238E27FC236}">
                          <a16:creationId xmlns:a16="http://schemas.microsoft.com/office/drawing/2014/main" id="{3DCE1B1C-D046-1CE2-0AF6-CAA970DE6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7" y="344031"/>
                      <a:ext cx="2892582" cy="1701025"/>
                    </a:xfrm>
                    <a:custGeom>
                      <a:avLst/>
                      <a:gdLst>
                        <a:gd name="connsiteX0" fmla="*/ 0 w 2892582"/>
                        <a:gd name="connsiteY0" fmla="*/ 0 h 1701025"/>
                        <a:gd name="connsiteX1" fmla="*/ 90535 w 2892582"/>
                        <a:gd name="connsiteY1" fmla="*/ 479834 h 1701025"/>
                        <a:gd name="connsiteX2" fmla="*/ 543208 w 2892582"/>
                        <a:gd name="connsiteY2" fmla="*/ 728804 h 1701025"/>
                        <a:gd name="connsiteX3" fmla="*/ 665430 w 2892582"/>
                        <a:gd name="connsiteY3" fmla="*/ 502468 h 1701025"/>
                        <a:gd name="connsiteX4" fmla="*/ 461727 w 2892582"/>
                        <a:gd name="connsiteY4" fmla="*/ 380246 h 1701025"/>
                        <a:gd name="connsiteX5" fmla="*/ 90535 w 2892582"/>
                        <a:gd name="connsiteY5" fmla="*/ 796705 h 1701025"/>
                        <a:gd name="connsiteX6" fmla="*/ 814812 w 2892582"/>
                        <a:gd name="connsiteY6" fmla="*/ 1281066 h 1701025"/>
                        <a:gd name="connsiteX7" fmla="*/ 1462135 w 2892582"/>
                        <a:gd name="connsiteY7" fmla="*/ 1348967 h 1701025"/>
                        <a:gd name="connsiteX8" fmla="*/ 1869541 w 2892582"/>
                        <a:gd name="connsiteY8" fmla="*/ 805759 h 1701025"/>
                        <a:gd name="connsiteX9" fmla="*/ 2322214 w 2892582"/>
                        <a:gd name="connsiteY9" fmla="*/ 1140737 h 1701025"/>
                        <a:gd name="connsiteX10" fmla="*/ 2100404 w 2892582"/>
                        <a:gd name="connsiteY10" fmla="*/ 1543616 h 1701025"/>
                        <a:gd name="connsiteX11" fmla="*/ 2639085 w 2892582"/>
                        <a:gd name="connsiteY11" fmla="*/ 1656785 h 1701025"/>
                        <a:gd name="connsiteX12" fmla="*/ 2892582 w 2892582"/>
                        <a:gd name="connsiteY12" fmla="*/ 837446 h 1701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892582" h="1701025">
                          <a:moveTo>
                            <a:pt x="0" y="0"/>
                          </a:moveTo>
                          <a:cubicBezTo>
                            <a:pt x="0" y="179183"/>
                            <a:pt x="0" y="358367"/>
                            <a:pt x="90535" y="479834"/>
                          </a:cubicBezTo>
                          <a:cubicBezTo>
                            <a:pt x="181070" y="601301"/>
                            <a:pt x="447392" y="725032"/>
                            <a:pt x="543208" y="728804"/>
                          </a:cubicBezTo>
                          <a:cubicBezTo>
                            <a:pt x="639024" y="732576"/>
                            <a:pt x="679010" y="560561"/>
                            <a:pt x="665430" y="502468"/>
                          </a:cubicBezTo>
                          <a:cubicBezTo>
                            <a:pt x="651850" y="444375"/>
                            <a:pt x="557543" y="331206"/>
                            <a:pt x="461727" y="380246"/>
                          </a:cubicBezTo>
                          <a:cubicBezTo>
                            <a:pt x="365911" y="429286"/>
                            <a:pt x="31688" y="646568"/>
                            <a:pt x="90535" y="796705"/>
                          </a:cubicBezTo>
                          <a:cubicBezTo>
                            <a:pt x="149382" y="946842"/>
                            <a:pt x="586212" y="1189022"/>
                            <a:pt x="814812" y="1281066"/>
                          </a:cubicBezTo>
                          <a:cubicBezTo>
                            <a:pt x="1043412" y="1373110"/>
                            <a:pt x="1286347" y="1428185"/>
                            <a:pt x="1462135" y="1348967"/>
                          </a:cubicBezTo>
                          <a:cubicBezTo>
                            <a:pt x="1637923" y="1269749"/>
                            <a:pt x="1726195" y="840464"/>
                            <a:pt x="1869541" y="805759"/>
                          </a:cubicBezTo>
                          <a:cubicBezTo>
                            <a:pt x="2012887" y="771054"/>
                            <a:pt x="2283737" y="1017761"/>
                            <a:pt x="2322214" y="1140737"/>
                          </a:cubicBezTo>
                          <a:cubicBezTo>
                            <a:pt x="2360691" y="1263713"/>
                            <a:pt x="2047592" y="1457608"/>
                            <a:pt x="2100404" y="1543616"/>
                          </a:cubicBezTo>
                          <a:cubicBezTo>
                            <a:pt x="2153216" y="1629624"/>
                            <a:pt x="2507055" y="1774480"/>
                            <a:pt x="2639085" y="1656785"/>
                          </a:cubicBezTo>
                          <a:cubicBezTo>
                            <a:pt x="2771115" y="1539090"/>
                            <a:pt x="2831848" y="1188268"/>
                            <a:pt x="2892582" y="837446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00B05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 sz="2400"/>
                    </a:p>
                  </p:txBody>
                </p:sp>
              </p:grpSp>
              <p:cxnSp>
                <p:nvCxnSpPr>
                  <p:cNvPr id="28" name="Connecteur droit avec flèche 27">
                    <a:extLst>
                      <a:ext uri="{FF2B5EF4-FFF2-40B4-BE49-F238E27FC236}">
                        <a16:creationId xmlns:a16="http://schemas.microsoft.com/office/drawing/2014/main" id="{66975444-6A28-37BF-DB6C-0878A9909C82}"/>
                      </a:ext>
                    </a:extLst>
                  </p:cNvPr>
                  <p:cNvCxnSpPr/>
                  <p:nvPr/>
                </p:nvCxnSpPr>
                <p:spPr>
                  <a:xfrm>
                    <a:off x="1892175" y="185596"/>
                    <a:ext cx="470535" cy="561975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29" name="Connecteur droit avec flèche 28">
                    <a:extLst>
                      <a:ext uri="{FF2B5EF4-FFF2-40B4-BE49-F238E27FC236}">
                        <a16:creationId xmlns:a16="http://schemas.microsoft.com/office/drawing/2014/main" id="{4B6AC37F-E0CF-664C-85F2-BE1C691DE0B5}"/>
                      </a:ext>
                    </a:extLst>
                  </p:cNvPr>
                  <p:cNvCxnSpPr/>
                  <p:nvPr/>
                </p:nvCxnSpPr>
                <p:spPr>
                  <a:xfrm>
                    <a:off x="1023042" y="633742"/>
                    <a:ext cx="470535" cy="561975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30" name="Connecteur droit avec flèche 29">
                    <a:extLst>
                      <a:ext uri="{FF2B5EF4-FFF2-40B4-BE49-F238E27FC236}">
                        <a16:creationId xmlns:a16="http://schemas.microsoft.com/office/drawing/2014/main" id="{A90CC410-4AC6-B984-8225-283F37F68A8F}"/>
                      </a:ext>
                    </a:extLst>
                  </p:cNvPr>
                  <p:cNvCxnSpPr/>
                  <p:nvPr/>
                </p:nvCxnSpPr>
                <p:spPr>
                  <a:xfrm>
                    <a:off x="1602142" y="1557674"/>
                    <a:ext cx="470535" cy="561975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tailEnd type="arrow"/>
                  </a:ln>
                  <a:effectLst/>
                </p:spPr>
              </p:cxnSp>
            </p:grpSp>
            <p:grpSp>
              <p:nvGrpSpPr>
                <p:cNvPr id="19" name="Groupe 18">
                  <a:extLst>
                    <a:ext uri="{FF2B5EF4-FFF2-40B4-BE49-F238E27FC236}">
                      <a16:creationId xmlns:a16="http://schemas.microsoft.com/office/drawing/2014/main" id="{529E4BAE-22C5-7075-4ABD-BD929BFC2CE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182218" cy="2170625"/>
                  <a:chOff x="0" y="0"/>
                  <a:chExt cx="3182218" cy="2170625"/>
                </a:xfrm>
              </p:grpSpPr>
              <p:sp>
                <p:nvSpPr>
                  <p:cNvPr id="20" name="Zone de texte 350">
                    <a:extLst>
                      <a:ext uri="{FF2B5EF4-FFF2-40B4-BE49-F238E27FC236}">
                        <a16:creationId xmlns:a16="http://schemas.microsoft.com/office/drawing/2014/main" id="{E79C7259-44E0-3FC8-1D35-3D827EC8FC3B}"/>
                      </a:ext>
                    </a:extLst>
                  </p:cNvPr>
                  <p:cNvSpPr txBox="1"/>
                  <p:nvPr/>
                </p:nvSpPr>
                <p:spPr>
                  <a:xfrm>
                    <a:off x="1118103" y="0"/>
                    <a:ext cx="725301" cy="254635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Trajet 1</a:t>
                    </a:r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Zone de texte 351">
                    <a:extLst>
                      <a:ext uri="{FF2B5EF4-FFF2-40B4-BE49-F238E27FC236}">
                        <a16:creationId xmlns:a16="http://schemas.microsoft.com/office/drawing/2014/main" id="{3B619F01-AC4A-010A-5DB9-B6669A675595}"/>
                      </a:ext>
                    </a:extLst>
                  </p:cNvPr>
                  <p:cNvSpPr txBox="1"/>
                  <p:nvPr/>
                </p:nvSpPr>
                <p:spPr>
                  <a:xfrm>
                    <a:off x="793808" y="1554003"/>
                    <a:ext cx="768204" cy="254635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>
                        <a:solidFill>
                          <a:srgbClr val="00B05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Trajet 2</a:t>
                    </a:r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Zone de texte 356">
                    <a:extLst>
                      <a:ext uri="{FF2B5EF4-FFF2-40B4-BE49-F238E27FC236}">
                        <a16:creationId xmlns:a16="http://schemas.microsoft.com/office/drawing/2014/main" id="{B8535182-773E-3F41-01F2-887E25FB3817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93826"/>
                    <a:ext cx="145088" cy="254635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</a:t>
                    </a:r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Zone de texte 361">
                    <a:extLst>
                      <a:ext uri="{FF2B5EF4-FFF2-40B4-BE49-F238E27FC236}">
                        <a16:creationId xmlns:a16="http://schemas.microsoft.com/office/drawing/2014/main" id="{B7C42A4B-B6F9-1FD9-F55E-9ACC325F0DDA}"/>
                      </a:ext>
                    </a:extLst>
                  </p:cNvPr>
                  <p:cNvSpPr txBox="1"/>
                  <p:nvPr/>
                </p:nvSpPr>
                <p:spPr>
                  <a:xfrm>
                    <a:off x="3037438" y="1226745"/>
                    <a:ext cx="144780" cy="254635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</a:t>
                    </a:r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Zone de texte 362">
                        <a:extLst>
                          <a:ext uri="{FF2B5EF4-FFF2-40B4-BE49-F238E27FC236}">
                            <a16:creationId xmlns:a16="http://schemas.microsoft.com/office/drawing/2014/main" id="{B2E38DD4-5F5F-86A5-EC39-E8B3CC6EB0D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38832" y="491503"/>
                        <a:ext cx="144780" cy="25463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4" name="Zone de texte 362">
                        <a:extLst>
                          <a:ext uri="{FF2B5EF4-FFF2-40B4-BE49-F238E27FC236}">
                            <a16:creationId xmlns:a16="http://schemas.microsoft.com/office/drawing/2014/main" id="{B2E38DD4-5F5F-86A5-EC39-E8B3CC6EB0D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38832" y="491503"/>
                        <a:ext cx="144780" cy="254635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 w="285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Zone de texte 363">
                        <a:extLst>
                          <a:ext uri="{FF2B5EF4-FFF2-40B4-BE49-F238E27FC236}">
                            <a16:creationId xmlns:a16="http://schemas.microsoft.com/office/drawing/2014/main" id="{FE1A7F66-9801-6E1A-8F30-2DE060A8A5F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81574" y="973248"/>
                        <a:ext cx="144780" cy="25463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5" name="Zone de texte 363">
                        <a:extLst>
                          <a:ext uri="{FF2B5EF4-FFF2-40B4-BE49-F238E27FC236}">
                            <a16:creationId xmlns:a16="http://schemas.microsoft.com/office/drawing/2014/main" id="{FE1A7F66-9801-6E1A-8F30-2DE060A8A5F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81574" y="973248"/>
                        <a:ext cx="144780" cy="254635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285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Zone de texte 364">
                        <a:extLst>
                          <a:ext uri="{FF2B5EF4-FFF2-40B4-BE49-F238E27FC236}">
                            <a16:creationId xmlns:a16="http://schemas.microsoft.com/office/drawing/2014/main" id="{794C0288-16CE-51E2-7B45-23A80B74E9B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60737" y="1915990"/>
                        <a:ext cx="144780" cy="25463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6" name="Zone de texte 364">
                        <a:extLst>
                          <a:ext uri="{FF2B5EF4-FFF2-40B4-BE49-F238E27FC236}">
                            <a16:creationId xmlns:a16="http://schemas.microsoft.com/office/drawing/2014/main" id="{794C0288-16CE-51E2-7B45-23A80B74E9B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60737" y="1915990"/>
                        <a:ext cx="144780" cy="25463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 w="285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2044EF6C-E70C-6889-90E4-21B4E8A66262}"/>
                  </a:ext>
                </a:extLst>
              </p:cNvPr>
              <p:cNvCxnSpPr/>
              <p:nvPr/>
            </p:nvCxnSpPr>
            <p:spPr>
              <a:xfrm>
                <a:off x="2023450" y="339505"/>
                <a:ext cx="180582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Zone de texte 366">
                    <a:extLst>
                      <a:ext uri="{FF2B5EF4-FFF2-40B4-BE49-F238E27FC236}">
                        <a16:creationId xmlns:a16="http://schemas.microsoft.com/office/drawing/2014/main" id="{471C9B7A-A403-7127-4E5B-34AA27D3B267}"/>
                      </a:ext>
                    </a:extLst>
                  </p:cNvPr>
                  <p:cNvSpPr txBox="1"/>
                  <p:nvPr/>
                </p:nvSpPr>
                <p:spPr>
                  <a:xfrm>
                    <a:off x="1992551" y="-32351"/>
                    <a:ext cx="346894" cy="272766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dl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1,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Zone de texte 366">
                    <a:extLst>
                      <a:ext uri="{FF2B5EF4-FFF2-40B4-BE49-F238E27FC236}">
                        <a16:creationId xmlns:a16="http://schemas.microsoft.com/office/drawing/2014/main" id="{471C9B7A-A403-7127-4E5B-34AA27D3B2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2551" y="-32351"/>
                    <a:ext cx="346894" cy="2727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8947" b="-26667"/>
                    </a:stretch>
                  </a:blipFill>
                  <a:ln w="28575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Zone de texte 367">
                    <a:extLst>
                      <a:ext uri="{FF2B5EF4-FFF2-40B4-BE49-F238E27FC236}">
                        <a16:creationId xmlns:a16="http://schemas.microsoft.com/office/drawing/2014/main" id="{B150B2F1-66FF-17CA-1408-AFF0EB5E26F8}"/>
                      </a:ext>
                    </a:extLst>
                  </p:cNvPr>
                  <p:cNvSpPr txBox="1"/>
                  <p:nvPr/>
                </p:nvSpPr>
                <p:spPr>
                  <a:xfrm>
                    <a:off x="1852185" y="1527481"/>
                    <a:ext cx="358589" cy="310733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dl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2,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Zone de texte 367">
                    <a:extLst>
                      <a:ext uri="{FF2B5EF4-FFF2-40B4-BE49-F238E27FC236}">
                        <a16:creationId xmlns:a16="http://schemas.microsoft.com/office/drawing/2014/main" id="{B150B2F1-66FF-17CA-1408-AFF0EB5E26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2185" y="1527481"/>
                    <a:ext cx="358589" cy="31073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20202" b="-21176"/>
                    </a:stretch>
                  </a:blipFill>
                  <a:ln w="28575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id="{4F9E5E9D-965C-B524-40C2-238AAC47734D}"/>
                  </a:ext>
                </a:extLst>
              </p:cNvPr>
              <p:cNvCxnSpPr/>
              <p:nvPr/>
            </p:nvCxnSpPr>
            <p:spPr>
              <a:xfrm flipV="1">
                <a:off x="1733739" y="1530036"/>
                <a:ext cx="107950" cy="18097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C0ECF406-2616-DC0E-CE20-0CCBBD292124}"/>
                </a:ext>
              </a:extLst>
            </p:cNvPr>
            <p:cNvCxnSpPr/>
            <p:nvPr/>
          </p:nvCxnSpPr>
          <p:spPr>
            <a:xfrm>
              <a:off x="1154317" y="796705"/>
              <a:ext cx="221099" cy="6096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0344B34D-812D-D613-FB3A-7349FF702FEE}"/>
              </a:ext>
            </a:extLst>
          </p:cNvPr>
          <p:cNvSpPr txBox="1"/>
          <p:nvPr/>
        </p:nvSpPr>
        <p:spPr>
          <a:xfrm>
            <a:off x="0" y="4785682"/>
            <a:ext cx="12190476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le démontre en décomposant le trajet considéré en éléments vectoriels infinitésimaux: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4C9F6BD6-3025-1040-5ED5-2AEE97023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5850737"/>
                  </p:ext>
                </p:extLst>
              </p:nvPr>
            </p:nvGraphicFramePr>
            <p:xfrm>
              <a:off x="0" y="0"/>
              <a:ext cx="12192001" cy="68579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93119">
                      <a:extLst>
                        <a:ext uri="{9D8B030D-6E8A-4147-A177-3AD203B41FA5}">
                          <a16:colId xmlns:a16="http://schemas.microsoft.com/office/drawing/2014/main" val="2741979706"/>
                        </a:ext>
                      </a:extLst>
                    </a:gridCol>
                    <a:gridCol w="4029365">
                      <a:extLst>
                        <a:ext uri="{9D8B030D-6E8A-4147-A177-3AD203B41FA5}">
                          <a16:colId xmlns:a16="http://schemas.microsoft.com/office/drawing/2014/main" val="3948493867"/>
                        </a:ext>
                      </a:extLst>
                    </a:gridCol>
                    <a:gridCol w="4169517">
                      <a:extLst>
                        <a:ext uri="{9D8B030D-6E8A-4147-A177-3AD203B41FA5}">
                          <a16:colId xmlns:a16="http://schemas.microsoft.com/office/drawing/2014/main" val="1857472414"/>
                        </a:ext>
                      </a:extLst>
                    </a:gridCol>
                  </a:tblGrid>
                  <a:tr h="7697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AB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omic Sans MS" panose="030F0702030302020204" pitchFamily="66" charset="0"/>
                                          </a:rPr>
                                          <m:t>F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AB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omic Sans MS" panose="030F0702030302020204" pitchFamily="66" charset="0"/>
                                          </a:rPr>
                                          <m:t>F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AB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400" b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omic Sans MS" panose="030F0702030302020204" pitchFamily="66" charset="0"/>
                                          </a:rPr>
                                          <m:t>F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472271"/>
                      </a:ext>
                    </a:extLst>
                  </a:tr>
                  <a:tr h="8300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0≤(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F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AB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)&lt;</m:t>
                                </m:r>
                                <m:f>
                                  <m:f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Symbol" panose="05050102010706020507" pitchFamily="18" charset="2"/>
                                      </a:rPr>
                                      <m:t>p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F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AB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Symbol" panose="05050102010706020507" pitchFamily="18" charset="2"/>
                                      </a:rPr>
                                      <m:t>p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2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Symbol" panose="05050102010706020507" pitchFamily="18" charset="2"/>
                                      </a:rPr>
                                      <m:t>p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≤(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F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4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omic Sans MS" panose="030F0702030302020204" pitchFamily="66" charset="0"/>
                                      </a:rPr>
                                      <m:t>AB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fr-FR" sz="2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omic Sans MS" panose="030F0702030302020204" pitchFamily="66" charset="0"/>
                                  </a:rPr>
                                  <m:t>)&lt;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Symbol" panose="05050102010706020507" pitchFamily="18" charset="2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7385875"/>
                      </a:ext>
                    </a:extLst>
                  </a:tr>
                  <a:tr h="8324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La force favorise le déplacement</a:t>
                          </a:r>
                          <a:endParaRPr lang="fr-FR" sz="20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La force n’a pas d’effet sur le déplacement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La force gêne le déplacement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9934489"/>
                      </a:ext>
                    </a:extLst>
                  </a:tr>
                  <a:tr h="8205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Le travail est moteur</a:t>
                          </a:r>
                          <a:endParaRPr lang="fr-FR" sz="20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Le travail est nul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Le travail est résistant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8909335"/>
                      </a:ext>
                    </a:extLst>
                  </a:tr>
                  <a:tr h="1006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Cas du poids lors d’une descente</a:t>
                          </a:r>
                          <a:endParaRPr lang="fr-FR" sz="20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Cas du poids lors d’un déplacement horizontal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Cas du poids lors d’une montée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4310463"/>
                      </a:ext>
                    </a:extLst>
                  </a:tr>
                  <a:tr h="2598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fr-FR" sz="24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fr-FR" sz="24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fr-FR" sz="24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78016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4C9F6BD6-3025-1040-5ED5-2AEE97023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5850737"/>
                  </p:ext>
                </p:extLst>
              </p:nvPr>
            </p:nvGraphicFramePr>
            <p:xfrm>
              <a:off x="0" y="0"/>
              <a:ext cx="12192001" cy="68579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93119">
                      <a:extLst>
                        <a:ext uri="{9D8B030D-6E8A-4147-A177-3AD203B41FA5}">
                          <a16:colId xmlns:a16="http://schemas.microsoft.com/office/drawing/2014/main" val="2741979706"/>
                        </a:ext>
                      </a:extLst>
                    </a:gridCol>
                    <a:gridCol w="4029365">
                      <a:extLst>
                        <a:ext uri="{9D8B030D-6E8A-4147-A177-3AD203B41FA5}">
                          <a16:colId xmlns:a16="http://schemas.microsoft.com/office/drawing/2014/main" val="3948493867"/>
                        </a:ext>
                      </a:extLst>
                    </a:gridCol>
                    <a:gridCol w="4169517">
                      <a:extLst>
                        <a:ext uri="{9D8B030D-6E8A-4147-A177-3AD203B41FA5}">
                          <a16:colId xmlns:a16="http://schemas.microsoft.com/office/drawing/2014/main" val="1857472414"/>
                        </a:ext>
                      </a:extLst>
                    </a:gridCol>
                  </a:tblGrid>
                  <a:tr h="7697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205344" b="-7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43" r="-103172" b="-7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2544" r="146" b="-7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472271"/>
                      </a:ext>
                    </a:extLst>
                  </a:tr>
                  <a:tr h="83005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2647" r="-205344" b="-634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43" t="-92647" r="-103172" b="-634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2544" t="-92647" r="146" b="-634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385875"/>
                      </a:ext>
                    </a:extLst>
                  </a:tr>
                  <a:tr h="8324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La force favorise le déplacement</a:t>
                          </a:r>
                          <a:endParaRPr lang="fr-FR" sz="20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La force n’a pas d’effet sur le déplacement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La force gêne le déplacement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9934489"/>
                      </a:ext>
                    </a:extLst>
                  </a:tr>
                  <a:tr h="8205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Le travail est moteur</a:t>
                          </a:r>
                          <a:endParaRPr lang="fr-FR" sz="20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Le travail est nul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Le travail est résistant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8909335"/>
                      </a:ext>
                    </a:extLst>
                  </a:tr>
                  <a:tr h="1006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Cas du poids lors d’une descente</a:t>
                          </a:r>
                          <a:endParaRPr lang="fr-FR" sz="20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Cas du poids lors d’un déplacement horizontal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2400" b="1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Cas du poids lors d’une montée</a:t>
                          </a:r>
                          <a:endParaRPr lang="fr-FR" sz="20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4310463"/>
                      </a:ext>
                    </a:extLst>
                  </a:tr>
                  <a:tr h="2598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fr-FR" sz="24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fr-FR" sz="2400" b="1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fr-FR" sz="24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780162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075" name="Image 133">
            <a:extLst>
              <a:ext uri="{FF2B5EF4-FFF2-40B4-BE49-F238E27FC236}">
                <a16:creationId xmlns:a16="http://schemas.microsoft.com/office/drawing/2014/main" id="{E1F079C8-4D6B-952B-9A5E-6D01248C4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4251833"/>
            <a:ext cx="3977640" cy="25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 134">
            <a:extLst>
              <a:ext uri="{FF2B5EF4-FFF2-40B4-BE49-F238E27FC236}">
                <a16:creationId xmlns:a16="http://schemas.microsoft.com/office/drawing/2014/main" id="{FB583AAB-ABD7-775B-F4E8-57AB8E27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84" y="4251833"/>
            <a:ext cx="4032504" cy="25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135">
            <a:extLst>
              <a:ext uri="{FF2B5EF4-FFF2-40B4-BE49-F238E27FC236}">
                <a16:creationId xmlns:a16="http://schemas.microsoft.com/office/drawing/2014/main" id="{79C4B4D9-CE1C-56C3-18B5-4DF72857F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88" y="4251832"/>
            <a:ext cx="4172712" cy="25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6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C0476EB-43AC-0C50-188E-399A7321E8A9}"/>
              </a:ext>
            </a:extLst>
          </p:cNvPr>
          <p:cNvSpPr txBox="1"/>
          <p:nvPr/>
        </p:nvSpPr>
        <p:spPr>
          <a:xfrm>
            <a:off x="0" y="232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Forces conservatives</a:t>
            </a:r>
            <a:endParaRPr lang="fr-FR" sz="3200" dirty="0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01E23D3F-B389-3430-C24C-5A4E5110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857" y="-7837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AE67AE3-5976-E23B-6D0B-7359E84A6CDC}"/>
              </a:ext>
            </a:extLst>
          </p:cNvPr>
          <p:cNvGrpSpPr/>
          <p:nvPr/>
        </p:nvGrpSpPr>
        <p:grpSpPr>
          <a:xfrm>
            <a:off x="6675649" y="1091845"/>
            <a:ext cx="5282910" cy="3030208"/>
            <a:chOff x="0" y="-152601"/>
            <a:chExt cx="3181985" cy="2340811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EC4FABC0-7777-16E7-42EB-FE0E73FCC350}"/>
                </a:ext>
              </a:extLst>
            </p:cNvPr>
            <p:cNvGrpSpPr/>
            <p:nvPr/>
          </p:nvGrpSpPr>
          <p:grpSpPr>
            <a:xfrm>
              <a:off x="0" y="-152601"/>
              <a:ext cx="3181985" cy="2340811"/>
              <a:chOff x="0" y="-152609"/>
              <a:chExt cx="3181985" cy="2340970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B01B9A03-B8F7-8FAE-F8FD-BDCE924E822D}"/>
                  </a:ext>
                </a:extLst>
              </p:cNvPr>
              <p:cNvGrpSpPr/>
              <p:nvPr/>
            </p:nvGrpSpPr>
            <p:grpSpPr>
              <a:xfrm>
                <a:off x="0" y="-152609"/>
                <a:ext cx="3181985" cy="2340970"/>
                <a:chOff x="0" y="-63235"/>
                <a:chExt cx="3182218" cy="2341320"/>
              </a:xfrm>
            </p:grpSpPr>
            <p:grpSp>
              <p:nvGrpSpPr>
                <p:cNvPr id="14" name="Groupe 13">
                  <a:extLst>
                    <a:ext uri="{FF2B5EF4-FFF2-40B4-BE49-F238E27FC236}">
                      <a16:creationId xmlns:a16="http://schemas.microsoft.com/office/drawing/2014/main" id="{ACEED903-962D-326C-970D-D3789004EB53}"/>
                    </a:ext>
                  </a:extLst>
                </p:cNvPr>
                <p:cNvGrpSpPr/>
                <p:nvPr/>
              </p:nvGrpSpPr>
              <p:grpSpPr>
                <a:xfrm>
                  <a:off x="131275" y="157393"/>
                  <a:ext cx="2904654" cy="2120692"/>
                  <a:chOff x="0" y="-1043"/>
                  <a:chExt cx="2904654" cy="2120692"/>
                </a:xfrm>
              </p:grpSpPr>
              <p:grpSp>
                <p:nvGrpSpPr>
                  <p:cNvPr id="23" name="Groupe 22">
                    <a:extLst>
                      <a:ext uri="{FF2B5EF4-FFF2-40B4-BE49-F238E27FC236}">
                        <a16:creationId xmlns:a16="http://schemas.microsoft.com/office/drawing/2014/main" id="{8716567E-E21B-2589-E857-03F75F521DB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-1043"/>
                    <a:ext cx="2904654" cy="2046099"/>
                    <a:chOff x="0" y="-1043"/>
                    <a:chExt cx="2904654" cy="2046099"/>
                  </a:xfrm>
                </p:grpSpPr>
                <p:cxnSp>
                  <p:nvCxnSpPr>
                    <p:cNvPr id="27" name="Connecteur droit 26">
                      <a:extLst>
                        <a:ext uri="{FF2B5EF4-FFF2-40B4-BE49-F238E27FC236}">
                          <a16:creationId xmlns:a16="http://schemas.microsoft.com/office/drawing/2014/main" id="{E28D947F-BAC9-72CC-80B1-704AC3E2D55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054" y="344031"/>
                      <a:ext cx="2895600" cy="832485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28" name="Forme libre 143">
                      <a:extLst>
                        <a:ext uri="{FF2B5EF4-FFF2-40B4-BE49-F238E27FC236}">
                          <a16:creationId xmlns:a16="http://schemas.microsoft.com/office/drawing/2014/main" id="{2D840EC8-2BB7-C63B-A16B-94F258100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1043"/>
                      <a:ext cx="2902641" cy="1179418"/>
                    </a:xfrm>
                    <a:custGeom>
                      <a:avLst/>
                      <a:gdLst>
                        <a:gd name="connsiteX0" fmla="*/ 0 w 2902641"/>
                        <a:gd name="connsiteY0" fmla="*/ 341972 h 1179418"/>
                        <a:gd name="connsiteX1" fmla="*/ 620163 w 2902641"/>
                        <a:gd name="connsiteY1" fmla="*/ 2467 h 1179418"/>
                        <a:gd name="connsiteX2" fmla="*/ 1923862 w 2902641"/>
                        <a:gd name="connsiteY2" fmla="*/ 183537 h 1179418"/>
                        <a:gd name="connsiteX3" fmla="*/ 2498757 w 2902641"/>
                        <a:gd name="connsiteY3" fmla="*/ 83949 h 1179418"/>
                        <a:gd name="connsiteX4" fmla="*/ 2847315 w 2902641"/>
                        <a:gd name="connsiteY4" fmla="*/ 532095 h 1179418"/>
                        <a:gd name="connsiteX5" fmla="*/ 2897109 w 2902641"/>
                        <a:gd name="connsiteY5" fmla="*/ 1179418 h 1179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02641" h="1179418">
                          <a:moveTo>
                            <a:pt x="0" y="341972"/>
                          </a:moveTo>
                          <a:cubicBezTo>
                            <a:pt x="149759" y="185422"/>
                            <a:pt x="299519" y="28873"/>
                            <a:pt x="620163" y="2467"/>
                          </a:cubicBezTo>
                          <a:cubicBezTo>
                            <a:pt x="940807" y="-23939"/>
                            <a:pt x="1610763" y="169957"/>
                            <a:pt x="1923862" y="183537"/>
                          </a:cubicBezTo>
                          <a:cubicBezTo>
                            <a:pt x="2236961" y="197117"/>
                            <a:pt x="2344848" y="25856"/>
                            <a:pt x="2498757" y="83949"/>
                          </a:cubicBezTo>
                          <a:cubicBezTo>
                            <a:pt x="2652666" y="142042"/>
                            <a:pt x="2780923" y="349517"/>
                            <a:pt x="2847315" y="532095"/>
                          </a:cubicBezTo>
                          <a:cubicBezTo>
                            <a:pt x="2913707" y="714673"/>
                            <a:pt x="2905408" y="947045"/>
                            <a:pt x="2897109" y="11794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0070C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 sz="2400"/>
                    </a:p>
                  </p:txBody>
                </p:sp>
                <p:sp>
                  <p:nvSpPr>
                    <p:cNvPr id="29" name="Forme libre 144">
                      <a:extLst>
                        <a:ext uri="{FF2B5EF4-FFF2-40B4-BE49-F238E27FC236}">
                          <a16:creationId xmlns:a16="http://schemas.microsoft.com/office/drawing/2014/main" id="{05D235A1-A17B-F483-5FF8-B29C8AF35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7" y="344031"/>
                      <a:ext cx="2892582" cy="1701025"/>
                    </a:xfrm>
                    <a:custGeom>
                      <a:avLst/>
                      <a:gdLst>
                        <a:gd name="connsiteX0" fmla="*/ 0 w 2892582"/>
                        <a:gd name="connsiteY0" fmla="*/ 0 h 1701025"/>
                        <a:gd name="connsiteX1" fmla="*/ 90535 w 2892582"/>
                        <a:gd name="connsiteY1" fmla="*/ 479834 h 1701025"/>
                        <a:gd name="connsiteX2" fmla="*/ 543208 w 2892582"/>
                        <a:gd name="connsiteY2" fmla="*/ 728804 h 1701025"/>
                        <a:gd name="connsiteX3" fmla="*/ 665430 w 2892582"/>
                        <a:gd name="connsiteY3" fmla="*/ 502468 h 1701025"/>
                        <a:gd name="connsiteX4" fmla="*/ 461727 w 2892582"/>
                        <a:gd name="connsiteY4" fmla="*/ 380246 h 1701025"/>
                        <a:gd name="connsiteX5" fmla="*/ 90535 w 2892582"/>
                        <a:gd name="connsiteY5" fmla="*/ 796705 h 1701025"/>
                        <a:gd name="connsiteX6" fmla="*/ 814812 w 2892582"/>
                        <a:gd name="connsiteY6" fmla="*/ 1281066 h 1701025"/>
                        <a:gd name="connsiteX7" fmla="*/ 1462135 w 2892582"/>
                        <a:gd name="connsiteY7" fmla="*/ 1348967 h 1701025"/>
                        <a:gd name="connsiteX8" fmla="*/ 1869541 w 2892582"/>
                        <a:gd name="connsiteY8" fmla="*/ 805759 h 1701025"/>
                        <a:gd name="connsiteX9" fmla="*/ 2322214 w 2892582"/>
                        <a:gd name="connsiteY9" fmla="*/ 1140737 h 1701025"/>
                        <a:gd name="connsiteX10" fmla="*/ 2100404 w 2892582"/>
                        <a:gd name="connsiteY10" fmla="*/ 1543616 h 1701025"/>
                        <a:gd name="connsiteX11" fmla="*/ 2639085 w 2892582"/>
                        <a:gd name="connsiteY11" fmla="*/ 1656785 h 1701025"/>
                        <a:gd name="connsiteX12" fmla="*/ 2892582 w 2892582"/>
                        <a:gd name="connsiteY12" fmla="*/ 837446 h 1701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892582" h="1701025">
                          <a:moveTo>
                            <a:pt x="0" y="0"/>
                          </a:moveTo>
                          <a:cubicBezTo>
                            <a:pt x="0" y="179183"/>
                            <a:pt x="0" y="358367"/>
                            <a:pt x="90535" y="479834"/>
                          </a:cubicBezTo>
                          <a:cubicBezTo>
                            <a:pt x="181070" y="601301"/>
                            <a:pt x="447392" y="725032"/>
                            <a:pt x="543208" y="728804"/>
                          </a:cubicBezTo>
                          <a:cubicBezTo>
                            <a:pt x="639024" y="732576"/>
                            <a:pt x="679010" y="560561"/>
                            <a:pt x="665430" y="502468"/>
                          </a:cubicBezTo>
                          <a:cubicBezTo>
                            <a:pt x="651850" y="444375"/>
                            <a:pt x="557543" y="331206"/>
                            <a:pt x="461727" y="380246"/>
                          </a:cubicBezTo>
                          <a:cubicBezTo>
                            <a:pt x="365911" y="429286"/>
                            <a:pt x="31688" y="646568"/>
                            <a:pt x="90535" y="796705"/>
                          </a:cubicBezTo>
                          <a:cubicBezTo>
                            <a:pt x="149382" y="946842"/>
                            <a:pt x="586212" y="1189022"/>
                            <a:pt x="814812" y="1281066"/>
                          </a:cubicBezTo>
                          <a:cubicBezTo>
                            <a:pt x="1043412" y="1373110"/>
                            <a:pt x="1286347" y="1428185"/>
                            <a:pt x="1462135" y="1348967"/>
                          </a:cubicBezTo>
                          <a:cubicBezTo>
                            <a:pt x="1637923" y="1269749"/>
                            <a:pt x="1726195" y="840464"/>
                            <a:pt x="1869541" y="805759"/>
                          </a:cubicBezTo>
                          <a:cubicBezTo>
                            <a:pt x="2012887" y="771054"/>
                            <a:pt x="2283737" y="1017761"/>
                            <a:pt x="2322214" y="1140737"/>
                          </a:cubicBezTo>
                          <a:cubicBezTo>
                            <a:pt x="2360691" y="1263713"/>
                            <a:pt x="2047592" y="1457608"/>
                            <a:pt x="2100404" y="1543616"/>
                          </a:cubicBezTo>
                          <a:cubicBezTo>
                            <a:pt x="2153216" y="1629624"/>
                            <a:pt x="2507055" y="1774480"/>
                            <a:pt x="2639085" y="1656785"/>
                          </a:cubicBezTo>
                          <a:cubicBezTo>
                            <a:pt x="2771115" y="1539090"/>
                            <a:pt x="2831848" y="1188268"/>
                            <a:pt x="2892582" y="837446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00B05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 sz="2400"/>
                    </a:p>
                  </p:txBody>
                </p:sp>
              </p:grpSp>
              <p:cxnSp>
                <p:nvCxnSpPr>
                  <p:cNvPr id="24" name="Connecteur droit avec flèche 23">
                    <a:extLst>
                      <a:ext uri="{FF2B5EF4-FFF2-40B4-BE49-F238E27FC236}">
                        <a16:creationId xmlns:a16="http://schemas.microsoft.com/office/drawing/2014/main" id="{08B082F4-5248-0214-390D-E677AF28C9B3}"/>
                      </a:ext>
                    </a:extLst>
                  </p:cNvPr>
                  <p:cNvCxnSpPr/>
                  <p:nvPr/>
                </p:nvCxnSpPr>
                <p:spPr>
                  <a:xfrm>
                    <a:off x="1892175" y="185596"/>
                    <a:ext cx="470535" cy="561975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25" name="Connecteur droit avec flèche 24">
                    <a:extLst>
                      <a:ext uri="{FF2B5EF4-FFF2-40B4-BE49-F238E27FC236}">
                        <a16:creationId xmlns:a16="http://schemas.microsoft.com/office/drawing/2014/main" id="{F8A6456E-1B28-58F8-732A-936AAEB65078}"/>
                      </a:ext>
                    </a:extLst>
                  </p:cNvPr>
                  <p:cNvCxnSpPr/>
                  <p:nvPr/>
                </p:nvCxnSpPr>
                <p:spPr>
                  <a:xfrm>
                    <a:off x="1023042" y="633742"/>
                    <a:ext cx="470535" cy="561975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26" name="Connecteur droit avec flèche 25">
                    <a:extLst>
                      <a:ext uri="{FF2B5EF4-FFF2-40B4-BE49-F238E27FC236}">
                        <a16:creationId xmlns:a16="http://schemas.microsoft.com/office/drawing/2014/main" id="{BC4F9B85-FE23-5F41-6B15-FED35BE1F607}"/>
                      </a:ext>
                    </a:extLst>
                  </p:cNvPr>
                  <p:cNvCxnSpPr/>
                  <p:nvPr/>
                </p:nvCxnSpPr>
                <p:spPr>
                  <a:xfrm>
                    <a:off x="1602142" y="1557674"/>
                    <a:ext cx="470535" cy="561975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tailEnd type="arrow"/>
                  </a:ln>
                  <a:effectLst/>
                </p:spPr>
              </p:cxnSp>
            </p:grp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4ECFA6DA-A5FD-CDA6-D0FE-BDE785FB3179}"/>
                    </a:ext>
                  </a:extLst>
                </p:cNvPr>
                <p:cNvGrpSpPr/>
                <p:nvPr/>
              </p:nvGrpSpPr>
              <p:grpSpPr>
                <a:xfrm>
                  <a:off x="0" y="-63235"/>
                  <a:ext cx="3182218" cy="2211169"/>
                  <a:chOff x="0" y="-63235"/>
                  <a:chExt cx="3182218" cy="2211169"/>
                </a:xfrm>
              </p:grpSpPr>
              <p:sp>
                <p:nvSpPr>
                  <p:cNvPr id="16" name="Zone de texte 149">
                    <a:extLst>
                      <a:ext uri="{FF2B5EF4-FFF2-40B4-BE49-F238E27FC236}">
                        <a16:creationId xmlns:a16="http://schemas.microsoft.com/office/drawing/2014/main" id="{2226E2E3-7F6C-BB70-0212-54036D308BB2}"/>
                      </a:ext>
                    </a:extLst>
                  </p:cNvPr>
                  <p:cNvSpPr txBox="1"/>
                  <p:nvPr/>
                </p:nvSpPr>
                <p:spPr>
                  <a:xfrm>
                    <a:off x="1400957" y="-63235"/>
                    <a:ext cx="856594" cy="254633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Trajet 1</a:t>
                    </a:r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Zone de texte 150">
                    <a:extLst>
                      <a:ext uri="{FF2B5EF4-FFF2-40B4-BE49-F238E27FC236}">
                        <a16:creationId xmlns:a16="http://schemas.microsoft.com/office/drawing/2014/main" id="{701C98DD-57E5-BC9A-D68E-DD395AFA33C3}"/>
                      </a:ext>
                    </a:extLst>
                  </p:cNvPr>
                  <p:cNvSpPr txBox="1"/>
                  <p:nvPr/>
                </p:nvSpPr>
                <p:spPr>
                  <a:xfrm>
                    <a:off x="228671" y="1874510"/>
                    <a:ext cx="847017" cy="254635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dirty="0">
                        <a:solidFill>
                          <a:srgbClr val="00B05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Trajet 3</a:t>
                    </a:r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Zone de texte 151">
                    <a:extLst>
                      <a:ext uri="{FF2B5EF4-FFF2-40B4-BE49-F238E27FC236}">
                        <a16:creationId xmlns:a16="http://schemas.microsoft.com/office/drawing/2014/main" id="{2F7CB8C9-4EBA-D1DD-D991-9D4F3C8AA5A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93826"/>
                    <a:ext cx="145088" cy="254635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</a:t>
                    </a:r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Zone de texte 152">
                    <a:extLst>
                      <a:ext uri="{FF2B5EF4-FFF2-40B4-BE49-F238E27FC236}">
                        <a16:creationId xmlns:a16="http://schemas.microsoft.com/office/drawing/2014/main" id="{45FC408E-CE2B-CCCF-6501-9F5967C3B495}"/>
                      </a:ext>
                    </a:extLst>
                  </p:cNvPr>
                  <p:cNvSpPr txBox="1"/>
                  <p:nvPr/>
                </p:nvSpPr>
                <p:spPr>
                  <a:xfrm>
                    <a:off x="3037438" y="1226745"/>
                    <a:ext cx="144780" cy="254635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</a:t>
                    </a:r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Zone de texte 153">
                        <a:extLst>
                          <a:ext uri="{FF2B5EF4-FFF2-40B4-BE49-F238E27FC236}">
                            <a16:creationId xmlns:a16="http://schemas.microsoft.com/office/drawing/2014/main" id="{BB239A40-BDFC-956E-A8B2-164C6E94036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08086" y="628163"/>
                        <a:ext cx="144780" cy="25463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0" name="Zone de texte 153">
                        <a:extLst>
                          <a:ext uri="{FF2B5EF4-FFF2-40B4-BE49-F238E27FC236}">
                            <a16:creationId xmlns:a16="http://schemas.microsoft.com/office/drawing/2014/main" id="{BB239A40-BDFC-956E-A8B2-164C6E94036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08086" y="628163"/>
                        <a:ext cx="144780" cy="254635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b="-12963"/>
                        </a:stretch>
                      </a:blipFill>
                      <a:ln w="285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Zone de texte 154">
                        <a:extLst>
                          <a:ext uri="{FF2B5EF4-FFF2-40B4-BE49-F238E27FC236}">
                            <a16:creationId xmlns:a16="http://schemas.microsoft.com/office/drawing/2014/main" id="{D886FA2C-0491-B830-9887-2301DAC414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2647" y="1067510"/>
                        <a:ext cx="144780" cy="25463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1" name="Zone de texte 154">
                        <a:extLst>
                          <a:ext uri="{FF2B5EF4-FFF2-40B4-BE49-F238E27FC236}">
                            <a16:creationId xmlns:a16="http://schemas.microsoft.com/office/drawing/2014/main" id="{D886FA2C-0491-B830-9887-2301DAC414A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22647" y="1067510"/>
                        <a:ext cx="144780" cy="254635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b="-12963"/>
                        </a:stretch>
                      </a:blipFill>
                      <a:ln w="285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Zone de texte 155">
                        <a:extLst>
                          <a:ext uri="{FF2B5EF4-FFF2-40B4-BE49-F238E27FC236}">
                            <a16:creationId xmlns:a16="http://schemas.microsoft.com/office/drawing/2014/main" id="{B1221252-970E-A0AE-DFA5-2F423D8E40A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15966" y="1893299"/>
                        <a:ext cx="144780" cy="25463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" name="Zone de texte 155">
                        <a:extLst>
                          <a:ext uri="{FF2B5EF4-FFF2-40B4-BE49-F238E27FC236}">
                            <a16:creationId xmlns:a16="http://schemas.microsoft.com/office/drawing/2014/main" id="{B1221252-970E-A0AE-DFA5-2F423D8E40A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15966" y="1893299"/>
                        <a:ext cx="144780" cy="254635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b="-12727"/>
                        </a:stretch>
                      </a:blipFill>
                      <a:ln w="285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3" name="Zone de texte 169">
                <a:extLst>
                  <a:ext uri="{FF2B5EF4-FFF2-40B4-BE49-F238E27FC236}">
                    <a16:creationId xmlns:a16="http://schemas.microsoft.com/office/drawing/2014/main" id="{F34810AD-613C-B8B4-29E5-9C511BC7E9CF}"/>
                  </a:ext>
                </a:extLst>
              </p:cNvPr>
              <p:cNvSpPr txBox="1"/>
              <p:nvPr/>
            </p:nvSpPr>
            <p:spPr>
              <a:xfrm>
                <a:off x="1089595" y="422216"/>
                <a:ext cx="909494" cy="254597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Trajet 2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90AA5C63-C8DB-CB50-5103-19B52E0C4936}"/>
                </a:ext>
              </a:extLst>
            </p:cNvPr>
            <p:cNvCxnSpPr/>
            <p:nvPr/>
          </p:nvCxnSpPr>
          <p:spPr>
            <a:xfrm>
              <a:off x="1240325" y="113169"/>
              <a:ext cx="240753" cy="45267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triangle"/>
            </a:ln>
            <a:effectLst/>
          </p:spPr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88B76539-8FBC-3841-9C7B-0A8CC41B5362}"/>
                </a:ext>
              </a:extLst>
            </p:cNvPr>
            <p:cNvCxnSpPr/>
            <p:nvPr/>
          </p:nvCxnSpPr>
          <p:spPr>
            <a:xfrm>
              <a:off x="416459" y="493414"/>
              <a:ext cx="226337" cy="6552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tailEnd type="triangle"/>
            </a:ln>
            <a:effectLst/>
          </p:spPr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0EB85DCD-4C30-AA30-D3FA-D1F9172A08F6}"/>
                </a:ext>
              </a:extLst>
            </p:cNvPr>
            <p:cNvCxnSpPr/>
            <p:nvPr/>
          </p:nvCxnSpPr>
          <p:spPr>
            <a:xfrm>
              <a:off x="611109" y="1525509"/>
              <a:ext cx="131275" cy="67901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triangle"/>
            </a:ln>
            <a:effectLst/>
          </p:spPr>
        </p:cxnSp>
      </p:grpSp>
      <p:sp>
        <p:nvSpPr>
          <p:cNvPr id="30" name="Rectangle 36">
            <a:extLst>
              <a:ext uri="{FF2B5EF4-FFF2-40B4-BE49-F238E27FC236}">
                <a16:creationId xmlns:a16="http://schemas.microsoft.com/office/drawing/2014/main" id="{18CBF441-3DA3-ADCD-DEB2-5F997E84C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5" y="478161"/>
            <a:ext cx="6125271" cy="425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force est dite conservative si son travail entre deux points A et B quelconques ne 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 pas de la trajectoire.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Toutes les forces constantes sont conservatives: le poids (dans un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chmp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pesanteur uniforme), la force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lectrique (dans un champ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lectrostatique uniforme), mais aussi 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autres forces non constantes (force de rappel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lastique 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ressort).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9B176D8-DBF8-14FD-5DE2-655919016C7D}"/>
                  </a:ext>
                </a:extLst>
              </p:cNvPr>
              <p:cNvSpPr txBox="1"/>
              <p:nvPr/>
            </p:nvSpPr>
            <p:spPr>
              <a:xfrm>
                <a:off x="1344386" y="4712114"/>
                <a:ext cx="9503228" cy="782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Trajet</m:t>
                          </m:r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Trajet</m:t>
                          </m:r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2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4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Trajet</m:t>
                          </m:r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3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9B176D8-DBF8-14FD-5DE2-655919016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86" y="4712114"/>
                <a:ext cx="9503228" cy="782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>
            <a:extLst>
              <a:ext uri="{FF2B5EF4-FFF2-40B4-BE49-F238E27FC236}">
                <a16:creationId xmlns:a16="http://schemas.microsoft.com/office/drawing/2014/main" id="{CAD69833-E336-1ED5-ADA4-543AC3DF9CE9}"/>
              </a:ext>
            </a:extLst>
          </p:cNvPr>
          <p:cNvSpPr txBox="1"/>
          <p:nvPr/>
        </p:nvSpPr>
        <p:spPr>
          <a:xfrm>
            <a:off x="-59448" y="5647309"/>
            <a:ext cx="12251448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Remarque:</a:t>
            </a:r>
            <a:r>
              <a:rPr lang="fr-FR" sz="24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Dans le cas d’une trajectoire fermée le travail d’une force conservative est nulle.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1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0C09FEC-C933-0A73-47E1-289D4F657F2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Forces non conservatives</a:t>
            </a:r>
            <a:endParaRPr lang="fr-FR" sz="32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F66AA28-81BC-3E7D-9466-8F558DB4ABB8}"/>
              </a:ext>
            </a:extLst>
          </p:cNvPr>
          <p:cNvGrpSpPr/>
          <p:nvPr/>
        </p:nvGrpSpPr>
        <p:grpSpPr>
          <a:xfrm>
            <a:off x="6428069" y="1386230"/>
            <a:ext cx="5296980" cy="2434550"/>
            <a:chOff x="58848" y="76955"/>
            <a:chExt cx="3181984" cy="1441035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4DF27CAA-9F39-8946-45AD-ADAE1D9CE99A}"/>
                </a:ext>
              </a:extLst>
            </p:cNvPr>
            <p:cNvGrpSpPr/>
            <p:nvPr/>
          </p:nvGrpSpPr>
          <p:grpSpPr>
            <a:xfrm>
              <a:off x="58848" y="194650"/>
              <a:ext cx="3181984" cy="1323340"/>
              <a:chOff x="0" y="67986"/>
              <a:chExt cx="3181984" cy="1323789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46DE432F-CFD3-CB7E-0E45-9CBB808FED6D}"/>
                  </a:ext>
                </a:extLst>
              </p:cNvPr>
              <p:cNvGrpSpPr/>
              <p:nvPr/>
            </p:nvGrpSpPr>
            <p:grpSpPr>
              <a:xfrm>
                <a:off x="0" y="67986"/>
                <a:ext cx="3181984" cy="1323789"/>
                <a:chOff x="0" y="157393"/>
                <a:chExt cx="3182218" cy="1323987"/>
              </a:xfrm>
            </p:grpSpPr>
            <p:grpSp>
              <p:nvGrpSpPr>
                <p:cNvPr id="14" name="Groupe 13">
                  <a:extLst>
                    <a:ext uri="{FF2B5EF4-FFF2-40B4-BE49-F238E27FC236}">
                      <a16:creationId xmlns:a16="http://schemas.microsoft.com/office/drawing/2014/main" id="{3C1823E0-1E52-EAD5-B9AA-BF0F8F19BD46}"/>
                    </a:ext>
                  </a:extLst>
                </p:cNvPr>
                <p:cNvGrpSpPr/>
                <p:nvPr/>
              </p:nvGrpSpPr>
              <p:grpSpPr>
                <a:xfrm>
                  <a:off x="131275" y="157393"/>
                  <a:ext cx="2904654" cy="1179418"/>
                  <a:chOff x="0" y="-1043"/>
                  <a:chExt cx="2904654" cy="1179418"/>
                </a:xfrm>
              </p:grpSpPr>
              <p:grpSp>
                <p:nvGrpSpPr>
                  <p:cNvPr id="21" name="Groupe 20">
                    <a:extLst>
                      <a:ext uri="{FF2B5EF4-FFF2-40B4-BE49-F238E27FC236}">
                        <a16:creationId xmlns:a16="http://schemas.microsoft.com/office/drawing/2014/main" id="{5DBD864A-91AD-5E52-A78E-2F75EA80232C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-1043"/>
                    <a:ext cx="2904654" cy="1179418"/>
                    <a:chOff x="0" y="-1043"/>
                    <a:chExt cx="2904654" cy="1179418"/>
                  </a:xfrm>
                </p:grpSpPr>
                <p:cxnSp>
                  <p:nvCxnSpPr>
                    <p:cNvPr id="23" name="Connecteur droit 22">
                      <a:extLst>
                        <a:ext uri="{FF2B5EF4-FFF2-40B4-BE49-F238E27FC236}">
                          <a16:creationId xmlns:a16="http://schemas.microsoft.com/office/drawing/2014/main" id="{B4FD65D7-3B3E-D555-8265-4564575D0D0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054" y="344031"/>
                      <a:ext cx="2895600" cy="832485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7030A0"/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24" name="Forme libre 189">
                      <a:extLst>
                        <a:ext uri="{FF2B5EF4-FFF2-40B4-BE49-F238E27FC236}">
                          <a16:creationId xmlns:a16="http://schemas.microsoft.com/office/drawing/2014/main" id="{F31FC28B-182E-EBFD-65BD-6B0D04825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1043"/>
                      <a:ext cx="2902641" cy="1179418"/>
                    </a:xfrm>
                    <a:custGeom>
                      <a:avLst/>
                      <a:gdLst>
                        <a:gd name="connsiteX0" fmla="*/ 0 w 2902641"/>
                        <a:gd name="connsiteY0" fmla="*/ 341972 h 1179418"/>
                        <a:gd name="connsiteX1" fmla="*/ 620163 w 2902641"/>
                        <a:gd name="connsiteY1" fmla="*/ 2467 h 1179418"/>
                        <a:gd name="connsiteX2" fmla="*/ 1923862 w 2902641"/>
                        <a:gd name="connsiteY2" fmla="*/ 183537 h 1179418"/>
                        <a:gd name="connsiteX3" fmla="*/ 2498757 w 2902641"/>
                        <a:gd name="connsiteY3" fmla="*/ 83949 h 1179418"/>
                        <a:gd name="connsiteX4" fmla="*/ 2847315 w 2902641"/>
                        <a:gd name="connsiteY4" fmla="*/ 532095 h 1179418"/>
                        <a:gd name="connsiteX5" fmla="*/ 2897109 w 2902641"/>
                        <a:gd name="connsiteY5" fmla="*/ 1179418 h 1179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02641" h="1179418">
                          <a:moveTo>
                            <a:pt x="0" y="341972"/>
                          </a:moveTo>
                          <a:cubicBezTo>
                            <a:pt x="149759" y="185422"/>
                            <a:pt x="299519" y="28873"/>
                            <a:pt x="620163" y="2467"/>
                          </a:cubicBezTo>
                          <a:cubicBezTo>
                            <a:pt x="940807" y="-23939"/>
                            <a:pt x="1610763" y="169957"/>
                            <a:pt x="1923862" y="183537"/>
                          </a:cubicBezTo>
                          <a:cubicBezTo>
                            <a:pt x="2236961" y="197117"/>
                            <a:pt x="2344848" y="25856"/>
                            <a:pt x="2498757" y="83949"/>
                          </a:cubicBezTo>
                          <a:cubicBezTo>
                            <a:pt x="2652666" y="142042"/>
                            <a:pt x="2780923" y="349517"/>
                            <a:pt x="2847315" y="532095"/>
                          </a:cubicBezTo>
                          <a:cubicBezTo>
                            <a:pt x="2913707" y="714673"/>
                            <a:pt x="2905408" y="947045"/>
                            <a:pt x="2897109" y="11794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0070C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 sz="2400"/>
                    </a:p>
                  </p:txBody>
                </p:sp>
              </p:grpSp>
              <p:cxnSp>
                <p:nvCxnSpPr>
                  <p:cNvPr id="22" name="Connecteur droit avec flèche 21">
                    <a:extLst>
                      <a:ext uri="{FF2B5EF4-FFF2-40B4-BE49-F238E27FC236}">
                        <a16:creationId xmlns:a16="http://schemas.microsoft.com/office/drawing/2014/main" id="{658CB7B1-F4A3-20E8-F94F-77E05925260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195156" y="687039"/>
                    <a:ext cx="692556" cy="199991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tailEnd type="arrow"/>
                  </a:ln>
                  <a:effectLst/>
                </p:spPr>
              </p:cxnSp>
            </p:grp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89ED5623-D003-DEAD-41F4-7D6DE46B4583}"/>
                    </a:ext>
                  </a:extLst>
                </p:cNvPr>
                <p:cNvGrpSpPr/>
                <p:nvPr/>
              </p:nvGrpSpPr>
              <p:grpSpPr>
                <a:xfrm>
                  <a:off x="0" y="158161"/>
                  <a:ext cx="3182218" cy="1323219"/>
                  <a:chOff x="0" y="158161"/>
                  <a:chExt cx="3182218" cy="1323219"/>
                </a:xfrm>
              </p:grpSpPr>
              <p:sp>
                <p:nvSpPr>
                  <p:cNvPr id="16" name="Zone de texte 195">
                    <a:extLst>
                      <a:ext uri="{FF2B5EF4-FFF2-40B4-BE49-F238E27FC236}">
                        <a16:creationId xmlns:a16="http://schemas.microsoft.com/office/drawing/2014/main" id="{0EF47920-955C-2E9A-3B81-B7D0D1509C37}"/>
                      </a:ext>
                    </a:extLst>
                  </p:cNvPr>
                  <p:cNvSpPr txBox="1"/>
                  <p:nvPr/>
                </p:nvSpPr>
                <p:spPr>
                  <a:xfrm>
                    <a:off x="1638167" y="355587"/>
                    <a:ext cx="927663" cy="254635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Trajet 1</a:t>
                    </a:r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Zone de texte 197">
                    <a:extLst>
                      <a:ext uri="{FF2B5EF4-FFF2-40B4-BE49-F238E27FC236}">
                        <a16:creationId xmlns:a16="http://schemas.microsoft.com/office/drawing/2014/main" id="{869DFC88-768F-74C3-8AA8-921508C5020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93826"/>
                    <a:ext cx="145088" cy="254635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</a:t>
                    </a:r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Zone de texte 198">
                    <a:extLst>
                      <a:ext uri="{FF2B5EF4-FFF2-40B4-BE49-F238E27FC236}">
                        <a16:creationId xmlns:a16="http://schemas.microsoft.com/office/drawing/2014/main" id="{D4542FC3-55DF-1C65-6E6F-6A58932D8D67}"/>
                      </a:ext>
                    </a:extLst>
                  </p:cNvPr>
                  <p:cNvSpPr txBox="1"/>
                  <p:nvPr/>
                </p:nvSpPr>
                <p:spPr>
                  <a:xfrm>
                    <a:off x="3037438" y="1226745"/>
                    <a:ext cx="144780" cy="254635"/>
                  </a:xfrm>
                  <a:prstGeom prst="rect">
                    <a:avLst/>
                  </a:prstGeom>
                  <a:noFill/>
                  <a:ln w="28575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2400" b="1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</a:t>
                    </a:r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Zone de texte 199">
                        <a:extLst>
                          <a:ext uri="{FF2B5EF4-FFF2-40B4-BE49-F238E27FC236}">
                            <a16:creationId xmlns:a16="http://schemas.microsoft.com/office/drawing/2014/main" id="{4A98FCFC-DAD7-EC8B-C67B-0422BA570DB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89136" y="158161"/>
                        <a:ext cx="144780" cy="254636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" name="Zone de texte 199">
                        <a:extLst>
                          <a:ext uri="{FF2B5EF4-FFF2-40B4-BE49-F238E27FC236}">
                            <a16:creationId xmlns:a16="http://schemas.microsoft.com/office/drawing/2014/main" id="{4A98FCFC-DAD7-EC8B-C67B-0422BA570DB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89136" y="158161"/>
                        <a:ext cx="144780" cy="254636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  <a:ln w="285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Zone de texte 200">
                        <a:extLst>
                          <a:ext uri="{FF2B5EF4-FFF2-40B4-BE49-F238E27FC236}">
                            <a16:creationId xmlns:a16="http://schemas.microsoft.com/office/drawing/2014/main" id="{A1D15365-4663-9D4A-B12F-7926F78EA5A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81574" y="984892"/>
                        <a:ext cx="144780" cy="254635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fr-F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0" name="Zone de texte 200">
                        <a:extLst>
                          <a:ext uri="{FF2B5EF4-FFF2-40B4-BE49-F238E27FC236}">
                            <a16:creationId xmlns:a16="http://schemas.microsoft.com/office/drawing/2014/main" id="{A1D15365-4663-9D4A-B12F-7926F78EA5A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81574" y="984892"/>
                        <a:ext cx="144780" cy="254635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 w="285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3" name="Zone de texte 202">
                <a:extLst>
                  <a:ext uri="{FF2B5EF4-FFF2-40B4-BE49-F238E27FC236}">
                    <a16:creationId xmlns:a16="http://schemas.microsoft.com/office/drawing/2014/main" id="{989951F2-C34E-C229-D52E-F7205AA381C3}"/>
                  </a:ext>
                </a:extLst>
              </p:cNvPr>
              <p:cNvSpPr txBox="1"/>
              <p:nvPr/>
            </p:nvSpPr>
            <p:spPr>
              <a:xfrm>
                <a:off x="311479" y="659961"/>
                <a:ext cx="802097" cy="254597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7030A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Trajet 2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CB29A809-07C1-2191-B994-B3EE3D3CB1E3}"/>
                </a:ext>
              </a:extLst>
            </p:cNvPr>
            <p:cNvCxnSpPr/>
            <p:nvPr/>
          </p:nvCxnSpPr>
          <p:spPr>
            <a:xfrm>
              <a:off x="597529" y="656376"/>
              <a:ext cx="226337" cy="65527"/>
            </a:xfrm>
            <a:prstGeom prst="straightConnector1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tailEnd type="triangle"/>
            </a:ln>
            <a:effectLst/>
          </p:spPr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3F6D7F73-E7D5-D9E9-93D6-F5460D9B5529}"/>
                </a:ext>
              </a:extLst>
            </p:cNvPr>
            <p:cNvCxnSpPr/>
            <p:nvPr/>
          </p:nvCxnSpPr>
          <p:spPr>
            <a:xfrm>
              <a:off x="1299172" y="244444"/>
              <a:ext cx="240753" cy="45267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019B26FA-6FE0-2A2C-70DE-9467B891A1D1}"/>
                </a:ext>
              </a:extLst>
            </p:cNvPr>
            <p:cNvCxnSpPr/>
            <p:nvPr/>
          </p:nvCxnSpPr>
          <p:spPr>
            <a:xfrm flipH="1" flipV="1">
              <a:off x="2788467" y="76955"/>
              <a:ext cx="244444" cy="63827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67602E14-1AE5-1A79-E200-079E0A60754C}"/>
                </a:ext>
              </a:extLst>
            </p:cNvPr>
            <p:cNvCxnSpPr/>
            <p:nvPr/>
          </p:nvCxnSpPr>
          <p:spPr>
            <a:xfrm flipH="1" flipV="1">
              <a:off x="407352" y="108641"/>
              <a:ext cx="746126" cy="11304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 de texte 213">
                  <a:extLst>
                    <a:ext uri="{FF2B5EF4-FFF2-40B4-BE49-F238E27FC236}">
                      <a16:creationId xmlns:a16="http://schemas.microsoft.com/office/drawing/2014/main" id="{B74BC20C-30FD-F1B1-CFC7-0A553415BF83}"/>
                    </a:ext>
                  </a:extLst>
                </p:cNvPr>
                <p:cNvSpPr txBox="1"/>
                <p:nvPr/>
              </p:nvSpPr>
              <p:spPr>
                <a:xfrm>
                  <a:off x="832919" y="218654"/>
                  <a:ext cx="144769" cy="254511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fr-FR" sz="2400" b="1">
                                <a:solidFill>
                                  <a:srgbClr val="FF0000"/>
                                </a:solidFill>
                                <a:effectLst/>
                                <a:latin typeface="Comic Sans MS" panose="030F0702030302020204" pitchFamily="66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</m:acc>
                      </m:oMath>
                    </m:oMathPara>
                  </a14:m>
                  <a:endParaRPr lang="fr-FR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Zone de texte 213">
                  <a:extLst>
                    <a:ext uri="{FF2B5EF4-FFF2-40B4-BE49-F238E27FC236}">
                      <a16:creationId xmlns:a16="http://schemas.microsoft.com/office/drawing/2014/main" id="{B74BC20C-30FD-F1B1-CFC7-0A553415B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19" y="218654"/>
                  <a:ext cx="144769" cy="254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F86BDF4A-9AD0-227F-3066-B0ED3306E642}"/>
              </a:ext>
            </a:extLst>
          </p:cNvPr>
          <p:cNvSpPr txBox="1"/>
          <p:nvPr/>
        </p:nvSpPr>
        <p:spPr>
          <a:xfrm>
            <a:off x="9499" y="1052901"/>
            <a:ext cx="6086501" cy="294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travail d'une force non conservative entre deux points A et B quelconques dépend de la nature de la trajectoire suivie entre ces deux points.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forces de frottements ou la force de tension d’un fil sont des forces non-conservatives.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 de texte 219">
                <a:extLst>
                  <a:ext uri="{FF2B5EF4-FFF2-40B4-BE49-F238E27FC236}">
                    <a16:creationId xmlns:a16="http://schemas.microsoft.com/office/drawing/2014/main" id="{90F19831-017B-41B5-93ED-DAE362D878DD}"/>
                  </a:ext>
                </a:extLst>
              </p:cNvPr>
              <p:cNvSpPr txBox="1"/>
              <p:nvPr/>
            </p:nvSpPr>
            <p:spPr>
              <a:xfrm>
                <a:off x="2879964" y="4622235"/>
                <a:ext cx="6432072" cy="54460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Trajet</m:t>
                          </m:r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 </m:t>
                      </m:r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1">
                                      <a:effectLst/>
                                      <a:latin typeface="Comic Sans MS" panose="030F0702030302020204" pitchFamily="66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Trajet</m:t>
                          </m:r>
                          <m:r>
                            <m:rPr>
                              <m:nor/>
                            </m:rPr>
                            <a:rPr lang="fr-FR" sz="2400" b="1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2</m:t>
                          </m:r>
                        </m:sub>
                      </m:sSub>
                    </m:oMath>
                  </m:oMathPara>
                </a14:m>
                <a:endParaRPr lang="fr-F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Zone de texte 219">
                <a:extLst>
                  <a:ext uri="{FF2B5EF4-FFF2-40B4-BE49-F238E27FC236}">
                    <a16:creationId xmlns:a16="http://schemas.microsoft.com/office/drawing/2014/main" id="{90F19831-017B-41B5-93ED-DAE362D8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64" y="4622235"/>
                <a:ext cx="6432072" cy="544605"/>
              </a:xfrm>
              <a:prstGeom prst="rect">
                <a:avLst/>
              </a:prstGeom>
              <a:blipFill>
                <a:blip r:embed="rId5"/>
                <a:stretch>
                  <a:fillRect t="-8889" b="-8889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56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D78425E7-DF79-5BBE-C05E-06D304B0A0F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travail du poids dans un champ de pesanteur constant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A617E05-4099-9D24-AC5D-3C6A09C3BD61}"/>
                  </a:ext>
                </a:extLst>
              </p:cNvPr>
              <p:cNvSpPr txBox="1"/>
              <p:nvPr/>
            </p:nvSpPr>
            <p:spPr>
              <a:xfrm>
                <a:off x="-1" y="838961"/>
                <a:ext cx="8475567" cy="324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Tant que le déplacement du système étudié est localisé et se fait à proximité de la surface de la Terre, le champ de pesanteur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considéré comme constant. Le poids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 donc une force constante.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travail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 poids d’un solide de masse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dont le centre d’inertie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déplace d’un point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à un point </a:t>
                </a:r>
                <a:r>
                  <a:rPr lang="fr-FR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pour expression:</a:t>
                </a:r>
                <a:endPara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A617E05-4099-9D24-AC5D-3C6A09C3B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838961"/>
                <a:ext cx="8475567" cy="3248262"/>
              </a:xfrm>
              <a:prstGeom prst="rect">
                <a:avLst/>
              </a:prstGeom>
              <a:blipFill>
                <a:blip r:embed="rId2"/>
                <a:stretch>
                  <a:fillRect l="-1079" t="-1316" r="-1079" b="-3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79105A8-9022-BB65-9510-793468650D3A}"/>
                  </a:ext>
                </a:extLst>
              </p:cNvPr>
              <p:cNvSpPr txBox="1"/>
              <p:nvPr/>
            </p:nvSpPr>
            <p:spPr>
              <a:xfrm>
                <a:off x="0" y="4165879"/>
                <a:ext cx="8475560" cy="786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</m:acc>
                      <m:r>
                        <m:rPr>
                          <m:nor/>
                        </m:rPr>
                        <a:rPr lang="fr-FR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</m:t>
                          </m:r>
                        </m:e>
                      </m:acc>
                      <m:r>
                        <m:rPr>
                          <m:nor/>
                        </m:rPr>
                        <a:rPr lang="en-US" sz="24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400" b="1">
                              <a:effectLst/>
                              <a:latin typeface="Comic Sans MS" panose="030F0702030302020204" pitchFamily="66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</m:acc>
                    </m:oMath>
                  </m:oMathPara>
                </a14:m>
                <a:endPara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79105A8-9022-BB65-9510-793468650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65879"/>
                <a:ext cx="8475560" cy="7863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0E7F9F94-8111-75AD-B5A5-CF32C936B970}"/>
              </a:ext>
            </a:extLst>
          </p:cNvPr>
          <p:cNvGrpSpPr/>
          <p:nvPr/>
        </p:nvGrpSpPr>
        <p:grpSpPr>
          <a:xfrm>
            <a:off x="8565912" y="836756"/>
            <a:ext cx="3527323" cy="4410915"/>
            <a:chOff x="0" y="0"/>
            <a:chExt cx="1592096" cy="1990725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82F8CCF6-36E5-F8A6-3032-E7C8D2A12922}"/>
                </a:ext>
              </a:extLst>
            </p:cNvPr>
            <p:cNvGrpSpPr/>
            <p:nvPr/>
          </p:nvGrpSpPr>
          <p:grpSpPr>
            <a:xfrm>
              <a:off x="0" y="0"/>
              <a:ext cx="1592096" cy="1990725"/>
              <a:chOff x="0" y="0"/>
              <a:chExt cx="1592096" cy="1990725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3669DFA5-7F8A-ACC7-BEA7-51B85D4C84C4}"/>
                  </a:ext>
                </a:extLst>
              </p:cNvPr>
              <p:cNvGrpSpPr/>
              <p:nvPr/>
            </p:nvGrpSpPr>
            <p:grpSpPr>
              <a:xfrm>
                <a:off x="212757" y="0"/>
                <a:ext cx="1086415" cy="1990725"/>
                <a:chOff x="0" y="0"/>
                <a:chExt cx="1086415" cy="1990725"/>
              </a:xfrm>
            </p:grpSpPr>
            <p:cxnSp>
              <p:nvCxnSpPr>
                <p:cNvPr id="30" name="Connecteur droit avec flèche 29">
                  <a:extLst>
                    <a:ext uri="{FF2B5EF4-FFF2-40B4-BE49-F238E27FC236}">
                      <a16:creationId xmlns:a16="http://schemas.microsoft.com/office/drawing/2014/main" id="{93248C9C-D3EB-53C5-E12C-284A4DFE2959}"/>
                    </a:ext>
                  </a:extLst>
                </p:cNvPr>
                <p:cNvCxnSpPr/>
                <p:nvPr/>
              </p:nvCxnSpPr>
              <p:spPr>
                <a:xfrm flipV="1">
                  <a:off x="1086415" y="0"/>
                  <a:ext cx="0" cy="1990725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id="{2CAEC60C-D7D6-1C8E-E952-D1B9F1C69FB2}"/>
                    </a:ext>
                  </a:extLst>
                </p:cNvPr>
                <p:cNvCxnSpPr/>
                <p:nvPr/>
              </p:nvCxnSpPr>
              <p:spPr>
                <a:xfrm flipH="1" flipV="1">
                  <a:off x="0" y="325925"/>
                  <a:ext cx="108641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ysDash"/>
                </a:ln>
                <a:effectLst/>
              </p:spPr>
            </p:cxnSp>
            <p:cxnSp>
              <p:nvCxnSpPr>
                <p:cNvPr id="33" name="Connecteur droit 32">
                  <a:extLst>
                    <a:ext uri="{FF2B5EF4-FFF2-40B4-BE49-F238E27FC236}">
                      <a16:creationId xmlns:a16="http://schemas.microsoft.com/office/drawing/2014/main" id="{4F6CC230-F0E8-81BB-EEF2-60C4FE5DD5CE}"/>
                    </a:ext>
                  </a:extLst>
                </p:cNvPr>
                <p:cNvCxnSpPr/>
                <p:nvPr/>
              </p:nvCxnSpPr>
              <p:spPr>
                <a:xfrm flipH="1" flipV="1">
                  <a:off x="0" y="1774479"/>
                  <a:ext cx="108641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ysDash"/>
                </a:ln>
                <a:effectLst/>
              </p:spPr>
            </p:cxnSp>
            <p:cxnSp>
              <p:nvCxnSpPr>
                <p:cNvPr id="34" name="Connecteur droit 33">
                  <a:extLst>
                    <a:ext uri="{FF2B5EF4-FFF2-40B4-BE49-F238E27FC236}">
                      <a16:creationId xmlns:a16="http://schemas.microsoft.com/office/drawing/2014/main" id="{5CA38EE9-C0D6-0601-A5DD-45BE25D3A759}"/>
                    </a:ext>
                  </a:extLst>
                </p:cNvPr>
                <p:cNvCxnSpPr/>
                <p:nvPr/>
              </p:nvCxnSpPr>
              <p:spPr>
                <a:xfrm>
                  <a:off x="0" y="325925"/>
                  <a:ext cx="0" cy="14485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ysDash"/>
                </a:ln>
                <a:effectLst/>
              </p:spPr>
            </p:cxnSp>
            <p:cxnSp>
              <p:nvCxnSpPr>
                <p:cNvPr id="35" name="Connecteur droit avec flèche 34">
                  <a:extLst>
                    <a:ext uri="{FF2B5EF4-FFF2-40B4-BE49-F238E27FC236}">
                      <a16:creationId xmlns:a16="http://schemas.microsoft.com/office/drawing/2014/main" id="{E8456BCC-F165-A51E-7162-D1334AB44491}"/>
                    </a:ext>
                  </a:extLst>
                </p:cNvPr>
                <p:cNvCxnSpPr/>
                <p:nvPr/>
              </p:nvCxnSpPr>
              <p:spPr>
                <a:xfrm>
                  <a:off x="0" y="325925"/>
                  <a:ext cx="578145" cy="144855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36" name="Connecteur droit avec flèche 35">
                  <a:extLst>
                    <a:ext uri="{FF2B5EF4-FFF2-40B4-BE49-F238E27FC236}">
                      <a16:creationId xmlns:a16="http://schemas.microsoft.com/office/drawing/2014/main" id="{B3DDA784-36E9-2079-B507-C489D340F853}"/>
                    </a:ext>
                  </a:extLst>
                </p:cNvPr>
                <p:cNvCxnSpPr/>
                <p:nvPr/>
              </p:nvCxnSpPr>
              <p:spPr>
                <a:xfrm>
                  <a:off x="0" y="325925"/>
                  <a:ext cx="0" cy="50726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37" name="Forme libre 257">
                  <a:extLst>
                    <a:ext uri="{FF2B5EF4-FFF2-40B4-BE49-F238E27FC236}">
                      <a16:creationId xmlns:a16="http://schemas.microsoft.com/office/drawing/2014/main" id="{B08528C4-D30A-0CA8-91E3-55F93A2AF47C}"/>
                    </a:ext>
                  </a:extLst>
                </p:cNvPr>
                <p:cNvSpPr/>
                <p:nvPr/>
              </p:nvSpPr>
              <p:spPr>
                <a:xfrm>
                  <a:off x="4526" y="325925"/>
                  <a:ext cx="900922" cy="1439501"/>
                </a:xfrm>
                <a:custGeom>
                  <a:avLst/>
                  <a:gdLst>
                    <a:gd name="connsiteX0" fmla="*/ 0 w 900922"/>
                    <a:gd name="connsiteY0" fmla="*/ 0 h 1439501"/>
                    <a:gd name="connsiteX1" fmla="*/ 751438 w 900922"/>
                    <a:gd name="connsiteY1" fmla="*/ 375718 h 1439501"/>
                    <a:gd name="connsiteX2" fmla="*/ 620163 w 900922"/>
                    <a:gd name="connsiteY2" fmla="*/ 864606 h 1439501"/>
                    <a:gd name="connsiteX3" fmla="*/ 900820 w 900922"/>
                    <a:gd name="connsiteY3" fmla="*/ 1068309 h 1439501"/>
                    <a:gd name="connsiteX4" fmla="*/ 583949 w 900922"/>
                    <a:gd name="connsiteY4" fmla="*/ 1439501 h 143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0922" h="1439501">
                      <a:moveTo>
                        <a:pt x="0" y="0"/>
                      </a:moveTo>
                      <a:cubicBezTo>
                        <a:pt x="324039" y="115808"/>
                        <a:pt x="648078" y="231617"/>
                        <a:pt x="751438" y="375718"/>
                      </a:cubicBezTo>
                      <a:cubicBezTo>
                        <a:pt x="854799" y="519819"/>
                        <a:pt x="595266" y="749174"/>
                        <a:pt x="620163" y="864606"/>
                      </a:cubicBezTo>
                      <a:cubicBezTo>
                        <a:pt x="645060" y="980038"/>
                        <a:pt x="906856" y="972493"/>
                        <a:pt x="900820" y="1068309"/>
                      </a:cubicBezTo>
                      <a:cubicBezTo>
                        <a:pt x="894784" y="1164125"/>
                        <a:pt x="739366" y="1301813"/>
                        <a:pt x="583949" y="1439501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7030A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24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Zone de texte 259">
                    <a:extLst>
                      <a:ext uri="{FF2B5EF4-FFF2-40B4-BE49-F238E27FC236}">
                        <a16:creationId xmlns:a16="http://schemas.microsoft.com/office/drawing/2014/main" id="{78E282B9-6E24-A555-1AA5-1DDA2E38DBA2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470780"/>
                    <a:ext cx="215969" cy="21717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</m:acc>
                        </m:oMath>
                      </m:oMathPara>
                    </a14:m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Zone de texte 259">
                    <a:extLst>
                      <a:ext uri="{FF2B5EF4-FFF2-40B4-BE49-F238E27FC236}">
                        <a16:creationId xmlns:a16="http://schemas.microsoft.com/office/drawing/2014/main" id="{78E282B9-6E24-A555-1AA5-1DDA2E38DB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470780"/>
                    <a:ext cx="215969" cy="21717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797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Zone de texte 262">
                <a:extLst>
                  <a:ext uri="{FF2B5EF4-FFF2-40B4-BE49-F238E27FC236}">
                    <a16:creationId xmlns:a16="http://schemas.microsoft.com/office/drawing/2014/main" id="{7E8C8121-2A5B-6EEE-BD72-0530B1923238}"/>
                  </a:ext>
                </a:extLst>
              </p:cNvPr>
              <p:cNvSpPr txBox="1"/>
              <p:nvPr/>
            </p:nvSpPr>
            <p:spPr>
              <a:xfrm>
                <a:off x="63374" y="217283"/>
                <a:ext cx="148144" cy="18515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 de texte 264">
                    <a:extLst>
                      <a:ext uri="{FF2B5EF4-FFF2-40B4-BE49-F238E27FC236}">
                        <a16:creationId xmlns:a16="http://schemas.microsoft.com/office/drawing/2014/main" id="{90AD12C5-D7A0-F701-9A3C-C3A173638BA2}"/>
                      </a:ext>
                    </a:extLst>
                  </p:cNvPr>
                  <p:cNvSpPr txBox="1"/>
                  <p:nvPr/>
                </p:nvSpPr>
                <p:spPr>
                  <a:xfrm>
                    <a:off x="321398" y="1195057"/>
                    <a:ext cx="215969" cy="21717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0070C0"/>
                                  </a:solidFill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e>
                          </m:acc>
                        </m:oMath>
                      </m:oMathPara>
                    </a14:m>
                    <a:endParaRPr lang="fr-FR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Zone de texte 264">
                    <a:extLst>
                      <a:ext uri="{FF2B5EF4-FFF2-40B4-BE49-F238E27FC236}">
                        <a16:creationId xmlns:a16="http://schemas.microsoft.com/office/drawing/2014/main" id="{90AD12C5-D7A0-F701-9A3C-C3A173638B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398" y="1195057"/>
                    <a:ext cx="215969" cy="21717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063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Zone de texte 265">
                <a:extLst>
                  <a:ext uri="{FF2B5EF4-FFF2-40B4-BE49-F238E27FC236}">
                    <a16:creationId xmlns:a16="http://schemas.microsoft.com/office/drawing/2014/main" id="{60C8BB6F-C109-25B6-7901-733986BA3786}"/>
                  </a:ext>
                </a:extLst>
              </p:cNvPr>
              <p:cNvSpPr txBox="1"/>
              <p:nvPr/>
            </p:nvSpPr>
            <p:spPr>
              <a:xfrm>
                <a:off x="31687" y="1774479"/>
                <a:ext cx="183734" cy="21624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Zone de texte 266">
                <a:extLst>
                  <a:ext uri="{FF2B5EF4-FFF2-40B4-BE49-F238E27FC236}">
                    <a16:creationId xmlns:a16="http://schemas.microsoft.com/office/drawing/2014/main" id="{B8A4F30A-9766-3142-873E-77F319A7B95E}"/>
                  </a:ext>
                </a:extLst>
              </p:cNvPr>
              <p:cNvSpPr txBox="1"/>
              <p:nvPr/>
            </p:nvSpPr>
            <p:spPr>
              <a:xfrm>
                <a:off x="719751" y="1774479"/>
                <a:ext cx="147955" cy="21624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Zone de texte 288">
                <a:extLst>
                  <a:ext uri="{FF2B5EF4-FFF2-40B4-BE49-F238E27FC236}">
                    <a16:creationId xmlns:a16="http://schemas.microsoft.com/office/drawing/2014/main" id="{2CE3AF6A-56CD-C4EC-C965-45B723B2D068}"/>
                  </a:ext>
                </a:extLst>
              </p:cNvPr>
              <p:cNvSpPr txBox="1"/>
              <p:nvPr/>
            </p:nvSpPr>
            <p:spPr>
              <a:xfrm>
                <a:off x="1299172" y="18107"/>
                <a:ext cx="147955" cy="21624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Zone de texte 289">
                <a:extLst>
                  <a:ext uri="{FF2B5EF4-FFF2-40B4-BE49-F238E27FC236}">
                    <a16:creationId xmlns:a16="http://schemas.microsoft.com/office/drawing/2014/main" id="{FFC0F2A1-5E0B-5CBD-AC22-00D73DF67016}"/>
                  </a:ext>
                </a:extLst>
              </p:cNvPr>
              <p:cNvSpPr txBox="1"/>
              <p:nvPr/>
            </p:nvSpPr>
            <p:spPr>
              <a:xfrm>
                <a:off x="1299172" y="221810"/>
                <a:ext cx="210305" cy="21624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fr-FR" sz="2400" baseline="-2500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Zone de texte 290">
                <a:extLst>
                  <a:ext uri="{FF2B5EF4-FFF2-40B4-BE49-F238E27FC236}">
                    <a16:creationId xmlns:a16="http://schemas.microsoft.com/office/drawing/2014/main" id="{AD56325B-B404-DE73-A707-61BBD559A037}"/>
                  </a:ext>
                </a:extLst>
              </p:cNvPr>
              <p:cNvSpPr txBox="1"/>
              <p:nvPr/>
            </p:nvSpPr>
            <p:spPr>
              <a:xfrm>
                <a:off x="1299172" y="1665837"/>
                <a:ext cx="210305" cy="21624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fr-FR" sz="2400" baseline="-2500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3B0A705A-B433-D8F0-C18E-CD8D41A8CD16}"/>
                  </a:ext>
                </a:extLst>
              </p:cNvPr>
              <p:cNvCxnSpPr/>
              <p:nvPr/>
            </p:nvCxnSpPr>
            <p:spPr>
              <a:xfrm>
                <a:off x="1403287" y="615635"/>
                <a:ext cx="0" cy="50726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Zone de texte 292">
                    <a:extLst>
                      <a:ext uri="{FF2B5EF4-FFF2-40B4-BE49-F238E27FC236}">
                        <a16:creationId xmlns:a16="http://schemas.microsoft.com/office/drawing/2014/main" id="{48DDCC74-5A46-A23F-4A64-820BB7EACCFC}"/>
                      </a:ext>
                    </a:extLst>
                  </p:cNvPr>
                  <p:cNvSpPr txBox="1"/>
                  <p:nvPr/>
                </p:nvSpPr>
                <p:spPr>
                  <a:xfrm>
                    <a:off x="1376127" y="760491"/>
                    <a:ext cx="215969" cy="21717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00B050"/>
                                  </a:solidFill>
                                  <a:effectLst/>
                                  <a:latin typeface="Comic Sans MS" panose="030F0702030302020204" pitchFamily="66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</m:acc>
                        </m:oMath>
                      </m:oMathPara>
                    </a14:m>
                    <a:endParaRPr lang="fr-FR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9" name="Zone de texte 292">
                    <a:extLst>
                      <a:ext uri="{FF2B5EF4-FFF2-40B4-BE49-F238E27FC236}">
                        <a16:creationId xmlns:a16="http://schemas.microsoft.com/office/drawing/2014/main" id="{48DDCC74-5A46-A23F-4A64-820BB7EACC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6127" y="760491"/>
                    <a:ext cx="215969" cy="2171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BD1BF52-DDD6-2DEA-4061-67BACA2B905A}"/>
                </a:ext>
              </a:extLst>
            </p:cNvPr>
            <p:cNvSpPr/>
            <p:nvPr/>
          </p:nvSpPr>
          <p:spPr>
            <a:xfrm>
              <a:off x="185596" y="1760899"/>
              <a:ext cx="45085" cy="45085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3F27E99-FF96-931F-AFE5-C33563ACBA81}"/>
                </a:ext>
              </a:extLst>
            </p:cNvPr>
            <p:cNvSpPr/>
            <p:nvPr/>
          </p:nvSpPr>
          <p:spPr>
            <a:xfrm>
              <a:off x="199177" y="312344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4AE18DB-F32A-D1F0-6AAA-13641EBD292C}"/>
                </a:ext>
              </a:extLst>
            </p:cNvPr>
            <p:cNvSpPr/>
            <p:nvPr/>
          </p:nvSpPr>
          <p:spPr>
            <a:xfrm>
              <a:off x="792179" y="1760899"/>
              <a:ext cx="45085" cy="45085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1FDE2980-1E31-CC25-4E4F-F4774EA5A7B9}"/>
                  </a:ext>
                </a:extLst>
              </p:cNvPr>
              <p:cNvSpPr txBox="1"/>
              <p:nvPr/>
            </p:nvSpPr>
            <p:spPr>
              <a:xfrm>
                <a:off x="0" y="5090600"/>
                <a:ext cx="8475560" cy="68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b="1" i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r>
                      <m:rPr>
                        <m:nor/>
                      </m:rPr>
                      <a:rPr lang="en-US" sz="2400" b="1" i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m:rPr>
                        <m:nor/>
                      </m:rPr>
                      <a:rPr lang="en-US" sz="2400" b="1" i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1FDE2980-1E31-CC25-4E4F-F4774EA5A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90600"/>
                <a:ext cx="8475560" cy="6837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>
            <a:extLst>
              <a:ext uri="{FF2B5EF4-FFF2-40B4-BE49-F238E27FC236}">
                <a16:creationId xmlns:a16="http://schemas.microsoft.com/office/drawing/2014/main" id="{C4E66EF0-2626-3FD6-7596-E58D73D9DE6E}"/>
              </a:ext>
            </a:extLst>
          </p:cNvPr>
          <p:cNvSpPr txBox="1"/>
          <p:nvPr/>
        </p:nvSpPr>
        <p:spPr>
          <a:xfrm>
            <a:off x="0" y="5985094"/>
            <a:ext cx="8475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la hauteur de chute.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1894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7C26-CCA2-A894-A913-0946234D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F4DE4A-A895-B977-5ADD-D9F33245A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6540" y="917067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A6550C1E-64C8-6B0E-92BC-466E99E49A4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Travail de la force électrique dans un champ constant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42672D8-0364-F8ED-A8C0-7F345B16A4C4}"/>
                  </a:ext>
                </a:extLst>
              </p:cNvPr>
              <p:cNvSpPr txBox="1"/>
              <p:nvPr/>
            </p:nvSpPr>
            <p:spPr>
              <a:xfrm>
                <a:off x="0" y="718972"/>
                <a:ext cx="7777316" cy="2115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Entre deux plaques P et N d’un condensateur plan règne un champ électrostatique uniforme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perpendiculaire aux plaques. Une particule de charge q en mouvement entre les deux plaques est soumise à la force électrique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fr-FR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42672D8-0364-F8ED-A8C0-7F345B16A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8972"/>
                <a:ext cx="7777316" cy="2115900"/>
              </a:xfrm>
              <a:prstGeom prst="rect">
                <a:avLst/>
              </a:prstGeom>
              <a:blipFill>
                <a:blip r:embed="rId2"/>
                <a:stretch>
                  <a:fillRect l="-1176" t="-2305" r="-1176" b="-54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49AD8512-9E0C-DB38-BFF3-894298FB1887}"/>
              </a:ext>
            </a:extLst>
          </p:cNvPr>
          <p:cNvSpPr txBox="1"/>
          <p:nvPr/>
        </p:nvSpPr>
        <p:spPr>
          <a:xfrm>
            <a:off x="-1" y="2969069"/>
            <a:ext cx="7777315" cy="165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deux points A et B, la force électrique est constante, donc conservative et son travail sur le trajet AB ne dépend pas du chemin suivi. Il peut donc être calculé en passant par le point C: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D88CAFA-24C9-E49D-5F7F-8837134E48CC}"/>
                  </a:ext>
                </a:extLst>
              </p:cNvPr>
              <p:cNvSpPr txBox="1"/>
              <p:nvPr/>
            </p:nvSpPr>
            <p:spPr>
              <a:xfrm>
                <a:off x="-1" y="4820905"/>
                <a:ext cx="8810849" cy="68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effectLst/>
                                <a:latin typeface="Comic Sans MS" panose="030F0702030302020204" pitchFamily="66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m:rPr>
                        <m:nor/>
                      </m:rP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m:rPr>
                        <m:nor/>
                      </m:rP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24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CB</m:t>
                        </m:r>
                      </m:e>
                    </m:acc>
                    <m:r>
                      <m:rPr>
                        <m:nor/>
                      </m:rPr>
                      <a:rPr lang="fr-FR" sz="2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m:rPr>
                        <m:nor/>
                      </m:rPr>
                      <a:rPr lang="fr-FR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fr-FR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fr-FR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fr-FR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fr-FR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fr-FR" sz="2400" b="1"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fr-FR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b="1"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400" b="1"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PN</m:t>
                        </m:r>
                      </m:sub>
                    </m:sSub>
                  </m:oMath>
                </a14:m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D88CAFA-24C9-E49D-5F7F-8837134E4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820905"/>
                <a:ext cx="8810849" cy="683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DF621CF-DF2E-F979-5575-43BDEE91B7A5}"/>
                  </a:ext>
                </a:extLst>
              </p:cNvPr>
              <p:cNvSpPr txBox="1"/>
              <p:nvPr/>
            </p:nvSpPr>
            <p:spPr>
              <a:xfrm>
                <a:off x="0" y="5691616"/>
                <a:ext cx="12192000" cy="100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b="0" i="0" smtClean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m:rPr>
                        <m:nor/>
                      </m:rP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sont</a:t>
                </a:r>
                <a:r>
                  <a:rPr lang="en-US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parallèles</a:t>
                </a:r>
                <a:r>
                  <a:rPr lang="en-US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CB</m:t>
                        </m:r>
                      </m:e>
                    </m:acc>
                    <m:r>
                      <m:rPr>
                        <m:nor/>
                      </m:rP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sont perpendiculaires donc: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2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m:rPr>
                        <m:nor/>
                      </m:rPr>
                      <a:rPr lang="en-US" sz="2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fr-FR" sz="2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2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CB</m:t>
                        </m:r>
                      </m:e>
                    </m:acc>
                    <m:r>
                      <m:rPr>
                        <m:nor/>
                      </m:rPr>
                      <a:rPr lang="en-US" sz="2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acc>
                      <m:accPr>
                        <m:chr m:val="⃗"/>
                        <m:ctrlP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24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Et que de plus: 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400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E.AC = E.PN = U</a:t>
                </a:r>
                <a:r>
                  <a:rPr lang="fr-FR" sz="2400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PN</a:t>
                </a:r>
                <a:r>
                  <a:rPr lang="fr-FR" sz="2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DF621CF-DF2E-F979-5575-43BDEE91B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91616"/>
                <a:ext cx="12192000" cy="1005212"/>
              </a:xfrm>
              <a:prstGeom prst="rect">
                <a:avLst/>
              </a:prstGeom>
              <a:blipFill>
                <a:blip r:embed="rId4"/>
                <a:stretch>
                  <a:fillRect l="-750" r="-750" b="-1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EFA49E01-C1D9-3878-187D-0FC230D45A0D}"/>
              </a:ext>
            </a:extLst>
          </p:cNvPr>
          <p:cNvGrpSpPr/>
          <p:nvPr/>
        </p:nvGrpSpPr>
        <p:grpSpPr>
          <a:xfrm>
            <a:off x="8024425" y="921301"/>
            <a:ext cx="3961097" cy="3659360"/>
            <a:chOff x="0" y="0"/>
            <a:chExt cx="1767202" cy="1632756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C8057D45-8620-355D-8E0F-3EBC5217E9C1}"/>
                </a:ext>
              </a:extLst>
            </p:cNvPr>
            <p:cNvGrpSpPr/>
            <p:nvPr/>
          </p:nvGrpSpPr>
          <p:grpSpPr>
            <a:xfrm>
              <a:off x="0" y="0"/>
              <a:ext cx="1767202" cy="1524630"/>
              <a:chOff x="0" y="0"/>
              <a:chExt cx="1768084" cy="1524716"/>
            </a:xfrm>
          </p:grpSpPr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id="{6C316609-326E-54C5-AA2E-3FF806DA0347}"/>
                  </a:ext>
                </a:extLst>
              </p:cNvPr>
              <p:cNvCxnSpPr/>
              <p:nvPr/>
            </p:nvCxnSpPr>
            <p:spPr>
              <a:xfrm>
                <a:off x="466253" y="715224"/>
                <a:ext cx="226334" cy="10663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030A0"/>
                </a:solidFill>
                <a:prstDash val="solid"/>
                <a:tailEnd type="triangle"/>
              </a:ln>
              <a:effectLst/>
            </p:spPr>
          </p:cxn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5295B581-A550-1B89-0E4C-510FB0BC4436}"/>
                  </a:ext>
                </a:extLst>
              </p:cNvPr>
              <p:cNvGrpSpPr/>
              <p:nvPr/>
            </p:nvGrpSpPr>
            <p:grpSpPr>
              <a:xfrm>
                <a:off x="0" y="0"/>
                <a:ext cx="1768084" cy="1524716"/>
                <a:chOff x="0" y="0"/>
                <a:chExt cx="1768084" cy="1524716"/>
              </a:xfrm>
            </p:grpSpPr>
            <p:grpSp>
              <p:nvGrpSpPr>
                <p:cNvPr id="19" name="Groupe 18">
                  <a:extLst>
                    <a:ext uri="{FF2B5EF4-FFF2-40B4-BE49-F238E27FC236}">
                      <a16:creationId xmlns:a16="http://schemas.microsoft.com/office/drawing/2014/main" id="{648D12E1-AF91-9496-77B1-E1084B8C8452}"/>
                    </a:ext>
                  </a:extLst>
                </p:cNvPr>
                <p:cNvGrpSpPr/>
                <p:nvPr/>
              </p:nvGrpSpPr>
              <p:grpSpPr>
                <a:xfrm>
                  <a:off x="144855" y="4526"/>
                  <a:ext cx="1448555" cy="1520190"/>
                  <a:chOff x="144855" y="0"/>
                  <a:chExt cx="1448555" cy="1520190"/>
                </a:xfrm>
              </p:grpSpPr>
              <p:cxnSp>
                <p:nvCxnSpPr>
                  <p:cNvPr id="31" name="Connecteur droit 30">
                    <a:extLst>
                      <a:ext uri="{FF2B5EF4-FFF2-40B4-BE49-F238E27FC236}">
                        <a16:creationId xmlns:a16="http://schemas.microsoft.com/office/drawing/2014/main" id="{0EFAC223-2B1D-29EE-F6C2-6028066E998E}"/>
                      </a:ext>
                    </a:extLst>
                  </p:cNvPr>
                  <p:cNvCxnSpPr/>
                  <p:nvPr/>
                </p:nvCxnSpPr>
                <p:spPr>
                  <a:xfrm>
                    <a:off x="1593369" y="0"/>
                    <a:ext cx="0" cy="152019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" name="Connecteur droit 32">
                    <a:extLst>
                      <a:ext uri="{FF2B5EF4-FFF2-40B4-BE49-F238E27FC236}">
                        <a16:creationId xmlns:a16="http://schemas.microsoft.com/office/drawing/2014/main" id="{897B0F09-0676-2032-D21C-F2C5C16EEF3D}"/>
                      </a:ext>
                    </a:extLst>
                  </p:cNvPr>
                  <p:cNvCxnSpPr/>
                  <p:nvPr/>
                </p:nvCxnSpPr>
                <p:spPr>
                  <a:xfrm>
                    <a:off x="167536" y="0"/>
                    <a:ext cx="0" cy="152019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" name="Connecteur droit avec flèche 33">
                    <a:extLst>
                      <a:ext uri="{FF2B5EF4-FFF2-40B4-BE49-F238E27FC236}">
                        <a16:creationId xmlns:a16="http://schemas.microsoft.com/office/drawing/2014/main" id="{7A83C42E-AE15-DE8A-1EDD-575644D50477}"/>
                      </a:ext>
                    </a:extLst>
                  </p:cNvPr>
                  <p:cNvCxnSpPr/>
                  <p:nvPr/>
                </p:nvCxnSpPr>
                <p:spPr>
                  <a:xfrm>
                    <a:off x="506994" y="217284"/>
                    <a:ext cx="723900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tailEnd type="triangle"/>
                  </a:ln>
                  <a:effectLst/>
                </p:spPr>
              </p:cxnSp>
              <p:cxnSp>
                <p:nvCxnSpPr>
                  <p:cNvPr id="35" name="Connecteur droit avec flèche 34">
                    <a:extLst>
                      <a:ext uri="{FF2B5EF4-FFF2-40B4-BE49-F238E27FC236}">
                        <a16:creationId xmlns:a16="http://schemas.microsoft.com/office/drawing/2014/main" id="{4FD44653-4038-366B-FA67-B5D762655033}"/>
                      </a:ext>
                    </a:extLst>
                  </p:cNvPr>
                  <p:cNvCxnSpPr/>
                  <p:nvPr/>
                </p:nvCxnSpPr>
                <p:spPr>
                  <a:xfrm>
                    <a:off x="289711" y="1299173"/>
                    <a:ext cx="1158240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0070C0"/>
                    </a:solidFill>
                    <a:prstDash val="solid"/>
                    <a:tailEnd type="triangle"/>
                  </a:ln>
                  <a:effectLst/>
                </p:spPr>
              </p:cxnSp>
              <p:cxnSp>
                <p:nvCxnSpPr>
                  <p:cNvPr id="36" name="Connecteur droit 35">
                    <a:extLst>
                      <a:ext uri="{FF2B5EF4-FFF2-40B4-BE49-F238E27FC236}">
                        <a16:creationId xmlns:a16="http://schemas.microsoft.com/office/drawing/2014/main" id="{4056B567-C670-8960-C8E4-CE6A73928840}"/>
                      </a:ext>
                    </a:extLst>
                  </p:cNvPr>
                  <p:cNvCxnSpPr/>
                  <p:nvPr/>
                </p:nvCxnSpPr>
                <p:spPr>
                  <a:xfrm>
                    <a:off x="144855" y="434567"/>
                    <a:ext cx="144780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ysDash"/>
                  </a:ln>
                  <a:effectLst/>
                </p:spPr>
              </p:cxnSp>
              <p:cxnSp>
                <p:nvCxnSpPr>
                  <p:cNvPr id="37" name="Connecteur droit 36">
                    <a:extLst>
                      <a:ext uri="{FF2B5EF4-FFF2-40B4-BE49-F238E27FC236}">
                        <a16:creationId xmlns:a16="http://schemas.microsoft.com/office/drawing/2014/main" id="{A94E4327-7054-387D-F44F-6BFCCB084B58}"/>
                      </a:ext>
                    </a:extLst>
                  </p:cNvPr>
                  <p:cNvCxnSpPr/>
                  <p:nvPr/>
                </p:nvCxnSpPr>
                <p:spPr>
                  <a:xfrm>
                    <a:off x="1593410" y="434567"/>
                    <a:ext cx="0" cy="577353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ysDash"/>
                  </a:ln>
                  <a:effectLst/>
                </p:spPr>
              </p:cxnSp>
              <p:sp>
                <p:nvSpPr>
                  <p:cNvPr id="38" name="Forme libre 305">
                    <a:extLst>
                      <a:ext uri="{FF2B5EF4-FFF2-40B4-BE49-F238E27FC236}">
                        <a16:creationId xmlns:a16="http://schemas.microsoft.com/office/drawing/2014/main" id="{E737762C-EC6B-82F2-0BB4-A3D69FD9CB45}"/>
                      </a:ext>
                    </a:extLst>
                  </p:cNvPr>
                  <p:cNvSpPr/>
                  <p:nvPr/>
                </p:nvSpPr>
                <p:spPr>
                  <a:xfrm>
                    <a:off x="153909" y="439093"/>
                    <a:ext cx="1439501" cy="579422"/>
                  </a:xfrm>
                  <a:custGeom>
                    <a:avLst/>
                    <a:gdLst>
                      <a:gd name="connsiteX0" fmla="*/ 0 w 1439501"/>
                      <a:gd name="connsiteY0" fmla="*/ 0 h 579422"/>
                      <a:gd name="connsiteX1" fmla="*/ 819338 w 1439501"/>
                      <a:gd name="connsiteY1" fmla="*/ 425513 h 579422"/>
                      <a:gd name="connsiteX2" fmla="*/ 1439501 w 1439501"/>
                      <a:gd name="connsiteY2" fmla="*/ 579422 h 579422"/>
                      <a:gd name="connsiteX0" fmla="*/ 0 w 1439501"/>
                      <a:gd name="connsiteY0" fmla="*/ 0 h 579422"/>
                      <a:gd name="connsiteX1" fmla="*/ 642274 w 1439501"/>
                      <a:gd name="connsiteY1" fmla="*/ 428270 h 579422"/>
                      <a:gd name="connsiteX2" fmla="*/ 1439501 w 1439501"/>
                      <a:gd name="connsiteY2" fmla="*/ 579422 h 579422"/>
                      <a:gd name="connsiteX0" fmla="*/ 0 w 1439501"/>
                      <a:gd name="connsiteY0" fmla="*/ 0 h 579422"/>
                      <a:gd name="connsiteX1" fmla="*/ 243965 w 1439501"/>
                      <a:gd name="connsiteY1" fmla="*/ 210987 h 579422"/>
                      <a:gd name="connsiteX2" fmla="*/ 642274 w 1439501"/>
                      <a:gd name="connsiteY2" fmla="*/ 428270 h 579422"/>
                      <a:gd name="connsiteX3" fmla="*/ 1439501 w 1439501"/>
                      <a:gd name="connsiteY3" fmla="*/ 579422 h 579422"/>
                      <a:gd name="connsiteX0" fmla="*/ 0 w 1439501"/>
                      <a:gd name="connsiteY0" fmla="*/ 0 h 579422"/>
                      <a:gd name="connsiteX1" fmla="*/ 243965 w 1439501"/>
                      <a:gd name="connsiteY1" fmla="*/ 210987 h 579422"/>
                      <a:gd name="connsiteX2" fmla="*/ 642274 w 1439501"/>
                      <a:gd name="connsiteY2" fmla="*/ 428270 h 579422"/>
                      <a:gd name="connsiteX3" fmla="*/ 1014374 w 1439501"/>
                      <a:gd name="connsiteY3" fmla="*/ 536912 h 579422"/>
                      <a:gd name="connsiteX4" fmla="*/ 1439501 w 1439501"/>
                      <a:gd name="connsiteY4" fmla="*/ 579422 h 579422"/>
                      <a:gd name="connsiteX0" fmla="*/ 0 w 1439501"/>
                      <a:gd name="connsiteY0" fmla="*/ 0 h 579422"/>
                      <a:gd name="connsiteX1" fmla="*/ 280175 w 1439501"/>
                      <a:gd name="connsiteY1" fmla="*/ 247201 h 579422"/>
                      <a:gd name="connsiteX2" fmla="*/ 642274 w 1439501"/>
                      <a:gd name="connsiteY2" fmla="*/ 428270 h 579422"/>
                      <a:gd name="connsiteX3" fmla="*/ 1014374 w 1439501"/>
                      <a:gd name="connsiteY3" fmla="*/ 536912 h 579422"/>
                      <a:gd name="connsiteX4" fmla="*/ 1439501 w 1439501"/>
                      <a:gd name="connsiteY4" fmla="*/ 579422 h 579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9501" h="579422">
                        <a:moveTo>
                          <a:pt x="0" y="0"/>
                        </a:moveTo>
                        <a:cubicBezTo>
                          <a:pt x="46795" y="31704"/>
                          <a:pt x="173129" y="175823"/>
                          <a:pt x="280175" y="247201"/>
                        </a:cubicBezTo>
                        <a:cubicBezTo>
                          <a:pt x="387221" y="318579"/>
                          <a:pt x="519908" y="379985"/>
                          <a:pt x="642274" y="428270"/>
                        </a:cubicBezTo>
                        <a:cubicBezTo>
                          <a:pt x="764640" y="476555"/>
                          <a:pt x="881503" y="511720"/>
                          <a:pt x="1014374" y="536912"/>
                        </a:cubicBezTo>
                        <a:cubicBezTo>
                          <a:pt x="1147245" y="562104"/>
                          <a:pt x="1366387" y="566640"/>
                          <a:pt x="1439501" y="579422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7030A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 sz="2400"/>
                  </a:p>
                </p:txBody>
              </p:sp>
              <p:cxnSp>
                <p:nvCxnSpPr>
                  <p:cNvPr id="39" name="Connecteur droit avec flèche 38">
                    <a:extLst>
                      <a:ext uri="{FF2B5EF4-FFF2-40B4-BE49-F238E27FC236}">
                        <a16:creationId xmlns:a16="http://schemas.microsoft.com/office/drawing/2014/main" id="{A71E6E54-F65D-D0FC-4C20-AB2A9382C2FD}"/>
                      </a:ext>
                    </a:extLst>
                  </p:cNvPr>
                  <p:cNvCxnSpPr/>
                  <p:nvPr/>
                </p:nvCxnSpPr>
                <p:spPr>
                  <a:xfrm>
                    <a:off x="651849" y="434427"/>
                    <a:ext cx="434340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tailEnd type="triangle"/>
                  </a:ln>
                  <a:effectLst/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Zone de texte 311">
                      <a:extLst>
                        <a:ext uri="{FF2B5EF4-FFF2-40B4-BE49-F238E27FC236}">
                          <a16:creationId xmlns:a16="http://schemas.microsoft.com/office/drawing/2014/main" id="{E1334F13-CE40-E4B8-45DD-6DD8F2BC0E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284" y="256934"/>
                      <a:ext cx="215949" cy="218824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fr-FR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2400" b="1"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u</m:t>
                                </m:r>
                              </m:e>
                            </m:acc>
                          </m:oMath>
                        </m:oMathPara>
                      </a14:m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Zone de texte 311">
                      <a:extLst>
                        <a:ext uri="{FF2B5EF4-FFF2-40B4-BE49-F238E27FC236}">
                          <a16:creationId xmlns:a16="http://schemas.microsoft.com/office/drawing/2014/main" id="{E1334F13-CE40-E4B8-45DD-6DD8F2BC0E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1284" y="256934"/>
                      <a:ext cx="215949" cy="21882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Zone de texte 312">
                      <a:extLst>
                        <a:ext uri="{FF2B5EF4-FFF2-40B4-BE49-F238E27FC236}">
                          <a16:creationId xmlns:a16="http://schemas.microsoft.com/office/drawing/2014/main" id="{3E03EA7D-683C-AF80-C452-DB20A48431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0491" y="0"/>
                      <a:ext cx="215949" cy="21717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fr-FR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e>
                            </m:acc>
                          </m:oMath>
                        </m:oMathPara>
                      </a14:m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Zone de texte 312">
                      <a:extLst>
                        <a:ext uri="{FF2B5EF4-FFF2-40B4-BE49-F238E27FC236}">
                          <a16:creationId xmlns:a16="http://schemas.microsoft.com/office/drawing/2014/main" id="{3E03EA7D-683C-AF80-C452-DB20A48431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491" y="0"/>
                      <a:ext cx="215949" cy="21717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3750"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Zone de texte 313">
                      <a:extLst>
                        <a:ext uri="{FF2B5EF4-FFF2-40B4-BE49-F238E27FC236}">
                          <a16:creationId xmlns:a16="http://schemas.microsoft.com/office/drawing/2014/main" id="{EB18DEB2-77EF-D40D-BE2C-CB379D5E2E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6705" y="1090942"/>
                      <a:ext cx="215949" cy="217170"/>
                    </a:xfrm>
                    <a:prstGeom prst="rect">
                      <a:avLst/>
                    </a:prstGeom>
                    <a:noFill/>
                    <a:ln w="28575">
                      <a:noFill/>
                    </a:ln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fr-FR" sz="2400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2400" b="1">
                                    <a:solidFill>
                                      <a:srgbClr val="0070C0"/>
                                    </a:solidFill>
                                    <a:effectLst/>
                                    <a:latin typeface="Comic Sans MS" panose="030F0702030302020204" pitchFamily="66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</m:acc>
                          </m:oMath>
                        </m:oMathPara>
                      </a14:m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Zone de texte 313">
                      <a:extLst>
                        <a:ext uri="{FF2B5EF4-FFF2-40B4-BE49-F238E27FC236}">
                          <a16:creationId xmlns:a16="http://schemas.microsoft.com/office/drawing/2014/main" id="{EB18DEB2-77EF-D40D-BE2C-CB379D5E2E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705" y="1090942"/>
                      <a:ext cx="215949" cy="21717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2500"/>
                      </a:stretch>
                    </a:blipFill>
                    <a:ln w="28575">
                      <a:noFill/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Zone de texte 314">
                  <a:extLst>
                    <a:ext uri="{FF2B5EF4-FFF2-40B4-BE49-F238E27FC236}">
                      <a16:creationId xmlns:a16="http://schemas.microsoft.com/office/drawing/2014/main" id="{63D882AF-B84D-1A06-EC0C-4CA08FC34AB6}"/>
                    </a:ext>
                  </a:extLst>
                </p:cNvPr>
                <p:cNvSpPr txBox="1"/>
                <p:nvPr/>
              </p:nvSpPr>
              <p:spPr>
                <a:xfrm>
                  <a:off x="0" y="4526"/>
                  <a:ext cx="183717" cy="216246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Zone de texte 315">
                  <a:extLst>
                    <a:ext uri="{FF2B5EF4-FFF2-40B4-BE49-F238E27FC236}">
                      <a16:creationId xmlns:a16="http://schemas.microsoft.com/office/drawing/2014/main" id="{7D5B520C-D30B-C911-4111-679AD3FA0135}"/>
                    </a:ext>
                  </a:extLst>
                </p:cNvPr>
                <p:cNvSpPr txBox="1"/>
                <p:nvPr/>
              </p:nvSpPr>
              <p:spPr>
                <a:xfrm>
                  <a:off x="1584367" y="4526"/>
                  <a:ext cx="183717" cy="216246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Zone de texte 316">
                  <a:extLst>
                    <a:ext uri="{FF2B5EF4-FFF2-40B4-BE49-F238E27FC236}">
                      <a16:creationId xmlns:a16="http://schemas.microsoft.com/office/drawing/2014/main" id="{86244F96-EB73-5BA1-DF17-3BECE6BA16FD}"/>
                    </a:ext>
                  </a:extLst>
                </p:cNvPr>
                <p:cNvSpPr txBox="1"/>
                <p:nvPr/>
              </p:nvSpPr>
              <p:spPr>
                <a:xfrm>
                  <a:off x="167515" y="221810"/>
                  <a:ext cx="183515" cy="21590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Zone de texte 317">
                  <a:extLst>
                    <a:ext uri="{FF2B5EF4-FFF2-40B4-BE49-F238E27FC236}">
                      <a16:creationId xmlns:a16="http://schemas.microsoft.com/office/drawing/2014/main" id="{1C483B0F-38C2-CA5C-9A4D-7AAF20BA302C}"/>
                    </a:ext>
                  </a:extLst>
                </p:cNvPr>
                <p:cNvSpPr txBox="1"/>
                <p:nvPr/>
              </p:nvSpPr>
              <p:spPr>
                <a:xfrm>
                  <a:off x="1407793" y="221810"/>
                  <a:ext cx="183717" cy="216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Zone de texte 318">
                  <a:extLst>
                    <a:ext uri="{FF2B5EF4-FFF2-40B4-BE49-F238E27FC236}">
                      <a16:creationId xmlns:a16="http://schemas.microsoft.com/office/drawing/2014/main" id="{FDE0992D-E152-C853-03BC-172421B9DE9C}"/>
                    </a:ext>
                  </a:extLst>
                </p:cNvPr>
                <p:cNvSpPr txBox="1"/>
                <p:nvPr/>
              </p:nvSpPr>
              <p:spPr>
                <a:xfrm>
                  <a:off x="1421379" y="1013988"/>
                  <a:ext cx="183515" cy="21590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240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fr-FR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Ellipse 27">
                  <a:extLst>
                    <a:ext uri="{FF2B5EF4-FFF2-40B4-BE49-F238E27FC236}">
                      <a16:creationId xmlns:a16="http://schemas.microsoft.com/office/drawing/2014/main" id="{6BB2D75B-1F5F-E379-681F-EA416E62D8EA}"/>
                    </a:ext>
                  </a:extLst>
                </p:cNvPr>
                <p:cNvSpPr/>
                <p:nvPr/>
              </p:nvSpPr>
              <p:spPr>
                <a:xfrm>
                  <a:off x="1580520" y="422276"/>
                  <a:ext cx="45715" cy="45719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2400"/>
                </a:p>
              </p:txBody>
            </p:sp>
            <p:sp>
              <p:nvSpPr>
                <p:cNvPr id="29" name="Ellipse 28">
                  <a:extLst>
                    <a:ext uri="{FF2B5EF4-FFF2-40B4-BE49-F238E27FC236}">
                      <a16:creationId xmlns:a16="http://schemas.microsoft.com/office/drawing/2014/main" id="{CB0D540D-8EAE-A599-9F32-0E120BBF98A5}"/>
                    </a:ext>
                  </a:extLst>
                </p:cNvPr>
                <p:cNvSpPr/>
                <p:nvPr/>
              </p:nvSpPr>
              <p:spPr>
                <a:xfrm>
                  <a:off x="144855" y="430039"/>
                  <a:ext cx="45715" cy="45719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2400"/>
                </a:p>
              </p:txBody>
            </p:sp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96AB20FD-D6AC-7965-7336-4CB76F4EC4B3}"/>
                    </a:ext>
                  </a:extLst>
                </p:cNvPr>
                <p:cNvSpPr/>
                <p:nvPr/>
              </p:nvSpPr>
              <p:spPr>
                <a:xfrm>
                  <a:off x="1581150" y="982301"/>
                  <a:ext cx="45085" cy="45085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 sz="2400"/>
                </a:p>
              </p:txBody>
            </p:sp>
          </p:grpSp>
        </p:grpSp>
        <p:sp>
          <p:nvSpPr>
            <p:cNvPr id="16" name="Zone de texte 324">
              <a:extLst>
                <a:ext uri="{FF2B5EF4-FFF2-40B4-BE49-F238E27FC236}">
                  <a16:creationId xmlns:a16="http://schemas.microsoft.com/office/drawing/2014/main" id="{E7DB6F40-E6F9-ADCD-08E7-6259B10F1C9A}"/>
                </a:ext>
              </a:extLst>
            </p:cNvPr>
            <p:cNvSpPr txBox="1"/>
            <p:nvPr/>
          </p:nvSpPr>
          <p:spPr>
            <a:xfrm>
              <a:off x="411933" y="1416867"/>
              <a:ext cx="982301" cy="215889"/>
            </a:xfrm>
            <a:prstGeom prst="rect">
              <a:avLst/>
            </a:prstGeom>
            <a:noFill/>
            <a:ln w="28575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24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q&gt;0 et U</a:t>
              </a:r>
              <a:r>
                <a:rPr lang="fr-FR" sz="2400" baseline="-250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PN</a:t>
              </a:r>
              <a:r>
                <a:rPr lang="fr-FR" sz="24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&gt;0</a:t>
              </a:r>
              <a:endPara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287227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806.tgt.Office_50301108_TF33713516_Win32_OJ112196127.potx" id="{22996B42-D21B-4B21-8A2E-2EFD633A6008}" vid="{A1A70CD2-AB8C-4833-8F02-56C7A9672A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{31915EBF-C4B5-45D0-BD6E-FCB0B018A46C}tf33713516_win32</Template>
  <TotalTime>1858</TotalTime>
  <Words>2640</Words>
  <Application>Microsoft Office PowerPoint</Application>
  <PresentationFormat>Grand écran</PresentationFormat>
  <Paragraphs>249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Comic Sans MS</vt:lpstr>
      <vt:lpstr>Gill Sans MT</vt:lpstr>
      <vt:lpstr>Lucida Calligraphy</vt:lpstr>
      <vt:lpstr>Symbol</vt:lpstr>
      <vt:lpstr>Walbaum Display</vt:lpstr>
      <vt:lpstr>3DFloatVTI</vt:lpstr>
      <vt:lpstr> ASPECTS ENERGETIQUES DES PHENOMENES MECANIQUE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ASPECTS ENERGETIQUES DES PHENOMENES MECANIQUE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LENTILLES MINCES</dc:title>
  <dc:creator>Thierry Chauvet</dc:creator>
  <cp:lastModifiedBy>Thierry Chauvet</cp:lastModifiedBy>
  <cp:revision>72</cp:revision>
  <dcterms:created xsi:type="dcterms:W3CDTF">2022-09-17T08:20:32Z</dcterms:created>
  <dcterms:modified xsi:type="dcterms:W3CDTF">2024-03-20T20:55:06Z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